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437" r:id="rId2"/>
    <p:sldId id="439" r:id="rId3"/>
    <p:sldId id="440" r:id="rId4"/>
    <p:sldId id="441" r:id="rId5"/>
    <p:sldId id="438" r:id="rId6"/>
    <p:sldId id="463" r:id="rId7"/>
    <p:sldId id="442" r:id="rId8"/>
    <p:sldId id="443" r:id="rId9"/>
    <p:sldId id="497" r:id="rId10"/>
    <p:sldId id="505" r:id="rId11"/>
    <p:sldId id="468" r:id="rId12"/>
    <p:sldId id="470" r:id="rId13"/>
    <p:sldId id="464" r:id="rId14"/>
    <p:sldId id="481" r:id="rId15"/>
    <p:sldId id="478" r:id="rId16"/>
    <p:sldId id="451" r:id="rId17"/>
    <p:sldId id="507" r:id="rId18"/>
    <p:sldId id="506" r:id="rId19"/>
    <p:sldId id="471" r:id="rId20"/>
    <p:sldId id="498" r:id="rId21"/>
    <p:sldId id="486" r:id="rId22"/>
    <p:sldId id="503" r:id="rId23"/>
    <p:sldId id="501" r:id="rId24"/>
    <p:sldId id="513" r:id="rId25"/>
    <p:sldId id="454" r:id="rId26"/>
    <p:sldId id="516" r:id="rId27"/>
    <p:sldId id="511" r:id="rId28"/>
    <p:sldId id="455" r:id="rId29"/>
    <p:sldId id="456" r:id="rId30"/>
    <p:sldId id="496" r:id="rId31"/>
    <p:sldId id="515" r:id="rId32"/>
    <p:sldId id="500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454"/>
    <a:srgbClr val="080808"/>
    <a:srgbClr val="FFD966"/>
    <a:srgbClr val="5B9BD5"/>
    <a:srgbClr val="767171"/>
    <a:srgbClr val="2F5597"/>
    <a:srgbClr val="FF4C4C"/>
    <a:srgbClr val="CC99FF"/>
    <a:srgbClr val="666699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53" d="100"/>
          <a:sy n="53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20" b="0" i="0" u="none" strike="noStrike" kern="1200" spc="0" baseline="0">
                <a:solidFill>
                  <a:schemeClr val="tx1"/>
                </a:solidFill>
                <a:latin typeface="+mn-lt"/>
                <a:ea typeface="나눔스퀘어라운드 ExtraBold" panose="020B0600000101010101" pitchFamily="50" charset="-127"/>
                <a:cs typeface="+mn-cs"/>
              </a:defRPr>
            </a:pPr>
            <a:r>
              <a:rPr lang="ko-KR"/>
              <a:t>창원시 주차장 면수 </a:t>
            </a:r>
            <a:r>
              <a:rPr lang="en-US"/>
              <a:t>, </a:t>
            </a:r>
            <a:r>
              <a:rPr lang="ko-KR"/>
              <a:t>등록대수 현황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20" b="0" i="0" u="none" strike="noStrike" kern="1200" spc="0" baseline="0">
              <a:solidFill>
                <a:schemeClr val="tx1"/>
              </a:solidFill>
              <a:latin typeface="+mn-lt"/>
              <a:ea typeface="나눔스퀘어라운드 Extra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주차장 면수(면)</c:v>
                </c:pt>
              </c:strCache>
            </c:strRef>
          </c:tx>
          <c:spPr>
            <a:ln w="50800" cap="rnd">
              <a:solidFill>
                <a:srgbClr val="A9D18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A9D18E"/>
              </a:solidFill>
              <a:ln w="57150">
                <a:solidFill>
                  <a:srgbClr val="A9D18E"/>
                </a:solidFill>
              </a:ln>
              <a:effectLst/>
            </c:spPr>
          </c:marker>
          <c:dPt>
            <c:idx val="3"/>
            <c:marker>
              <c:symbol val="circle"/>
              <c:size val="5"/>
              <c:spPr>
                <a:solidFill>
                  <a:srgbClr val="A9D18E"/>
                </a:solidFill>
                <a:ln w="57150">
                  <a:solidFill>
                    <a:srgbClr val="A9D18E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A9D18E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177F-4C66-83D3-C9C8316ACA86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494831</c:v>
                </c:pt>
                <c:pt idx="1">
                  <c:v>502211</c:v>
                </c:pt>
                <c:pt idx="2">
                  <c:v>510289</c:v>
                </c:pt>
                <c:pt idx="3">
                  <c:v>533334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77F-4C66-83D3-C9C8316ACA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등록대수(대)</c:v>
                </c:pt>
              </c:strCache>
            </c:strRef>
          </c:tx>
          <c:spPr>
            <a:ln w="57150" cap="rnd">
              <a:solidFill>
                <a:srgbClr val="FF545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7150">
                <a:solidFill>
                  <a:srgbClr val="FF5454"/>
                </a:solidFill>
              </a:ln>
              <a:effectLst/>
            </c:spPr>
          </c:marker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528145</c:v>
                </c:pt>
                <c:pt idx="1">
                  <c:v>551448</c:v>
                </c:pt>
                <c:pt idx="2">
                  <c:v>559516</c:v>
                </c:pt>
                <c:pt idx="3">
                  <c:v>560170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77F-4C66-83D3-C9C8316ACA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2510256"/>
        <c:axId val="342514000"/>
      </c:lineChart>
      <c:catAx>
        <c:axId val="342510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defRPr>
            </a:pPr>
            <a:endParaRPr lang="ko-KR"/>
          </a:p>
        </c:txPr>
        <c:crossAx val="342514000"/>
        <c:crosses val="autoZero"/>
        <c:auto val="1"/>
        <c:lblAlgn val="ctr"/>
        <c:lblOffset val="100"/>
        <c:noMultiLvlLbl val="0"/>
      </c:catAx>
      <c:valAx>
        <c:axId val="342514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50" b="0" i="0" u="none" strike="noStrike" kern="1200" baseline="0">
                <a:solidFill>
                  <a:schemeClr val="tx1"/>
                </a:solidFill>
                <a:latin typeface="+mn-lt"/>
                <a:ea typeface="나눔스퀘어라운드 ExtraBold" panose="020B0600000101010101" pitchFamily="50" charset="-127"/>
                <a:cs typeface="+mn-cs"/>
              </a:defRPr>
            </a:pPr>
            <a:endParaRPr lang="ko-KR"/>
          </a:p>
        </c:txPr>
        <c:crossAx val="342510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50" b="0" i="0" u="none" strike="noStrike" kern="1200" baseline="0">
              <a:solidFill>
                <a:schemeClr val="tx1"/>
              </a:solidFill>
              <a:latin typeface="+mn-lt"/>
              <a:ea typeface="나눔스퀘어라운드 Extra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50" baseline="0">
          <a:solidFill>
            <a:schemeClr val="tx1"/>
          </a:solidFill>
          <a:ea typeface="나눔스퀘어라운드 ExtraBold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서울시</a:t>
            </a:r>
            <a:r>
              <a:rPr 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 주차장 확보율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6441917066744735"/>
          <c:y val="0.13304010907803032"/>
          <c:w val="0.81875701741255069"/>
          <c:h val="0.7223253087065707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서울시</c:v>
                </c:pt>
              </c:strCache>
            </c:strRef>
          </c:tx>
          <c:spPr>
            <a:ln w="57150" cap="rnd">
              <a:solidFill>
                <a:schemeClr val="bg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50000"/>
                  <a:lumOff val="50000"/>
                </a:schemeClr>
              </a:solidFill>
              <a:ln w="57150">
                <a:solidFill>
                  <a:schemeClr val="bg2">
                    <a:lumMod val="50000"/>
                  </a:schemeClr>
                </a:solidFill>
              </a:ln>
              <a:effectLst/>
            </c:spPr>
          </c:marker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0.00%</c:formatCode>
                <c:ptCount val="4"/>
                <c:pt idx="0">
                  <c:v>1.2689999999999999</c:v>
                </c:pt>
                <c:pt idx="1">
                  <c:v>1.292</c:v>
                </c:pt>
                <c:pt idx="2">
                  <c:v>1.3009999999999999</c:v>
                </c:pt>
                <c:pt idx="3">
                  <c:v>1.3220000000000001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67-46D6-BC4B-749E5762DE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창원시</c:v>
                </c:pt>
              </c:strCache>
            </c:strRef>
          </c:tx>
          <c:spPr>
            <a:ln w="571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57150">
                <a:solidFill>
                  <a:srgbClr val="FF0000"/>
                </a:solidFill>
              </a:ln>
              <a:effectLst/>
            </c:spPr>
          </c:marker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Sheet1!$C$2:$C$5</c:f>
              <c:numCache>
                <c:formatCode>0.00%</c:formatCode>
                <c:ptCount val="4"/>
                <c:pt idx="0">
                  <c:v>0.93700000000000006</c:v>
                </c:pt>
                <c:pt idx="1">
                  <c:v>0.91100000000000003</c:v>
                </c:pt>
                <c:pt idx="2">
                  <c:v>0.91200000000000003</c:v>
                </c:pt>
                <c:pt idx="3">
                  <c:v>0.95199999999999996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767-46D6-BC4B-749E5762DE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5792816"/>
        <c:axId val="595789488"/>
      </c:lineChart>
      <c:catAx>
        <c:axId val="595792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defRPr>
            </a:pPr>
            <a:endParaRPr lang="ko-KR"/>
          </a:p>
        </c:txPr>
        <c:crossAx val="595789488"/>
        <c:crosses val="autoZero"/>
        <c:auto val="1"/>
        <c:lblAlgn val="ctr"/>
        <c:lblOffset val="100"/>
        <c:noMultiLvlLbl val="0"/>
      </c:catAx>
      <c:valAx>
        <c:axId val="595789488"/>
        <c:scaling>
          <c:orientation val="minMax"/>
          <c:min val="0.6000000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defRPr>
            </a:pPr>
            <a:endParaRPr lang="ko-KR"/>
          </a:p>
        </c:txPr>
        <c:crossAx val="595792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20" b="0" i="0" u="none" strike="noStrike" kern="1200" spc="0" baseline="0">
                <a:solidFill>
                  <a:schemeClr val="tx1"/>
                </a:solidFill>
                <a:latin typeface="+mn-lt"/>
                <a:ea typeface="나눔스퀘어라운드 ExtraBold" panose="020B0600000101010101" pitchFamily="50" charset="-127"/>
                <a:cs typeface="+mn-cs"/>
              </a:defRPr>
            </a:pPr>
            <a:r>
              <a:rPr lang="ko-KR" sz="2000" dirty="0"/>
              <a:t>창원시 주차장 면수 </a:t>
            </a:r>
            <a:r>
              <a:rPr lang="en-US" sz="2000" dirty="0"/>
              <a:t>, </a:t>
            </a:r>
            <a:r>
              <a:rPr lang="ko-KR" sz="2000" dirty="0"/>
              <a:t>등록대수 현황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20" b="0" i="0" u="none" strike="noStrike" kern="1200" spc="0" baseline="0">
              <a:solidFill>
                <a:schemeClr val="tx1"/>
              </a:solidFill>
              <a:latin typeface="+mn-lt"/>
              <a:ea typeface="나눔스퀘어라운드 Extra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주차장 면수(면)</c:v>
                </c:pt>
              </c:strCache>
            </c:strRef>
          </c:tx>
          <c:spPr>
            <a:ln w="50800" cap="rnd">
              <a:solidFill>
                <a:srgbClr val="A9D18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A9D18E"/>
              </a:solidFill>
              <a:ln w="57150">
                <a:solidFill>
                  <a:srgbClr val="A9D18E"/>
                </a:solidFill>
              </a:ln>
              <a:effectLst/>
            </c:spPr>
          </c:marker>
          <c:dPt>
            <c:idx val="3"/>
            <c:marker>
              <c:symbol val="circle"/>
              <c:size val="5"/>
              <c:spPr>
                <a:solidFill>
                  <a:srgbClr val="A9D18E"/>
                </a:solidFill>
                <a:ln w="57150">
                  <a:solidFill>
                    <a:srgbClr val="A9D18E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A9D18E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81-4A50-9781-FD8D6E92D17F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494831</c:v>
                </c:pt>
                <c:pt idx="1">
                  <c:v>502211</c:v>
                </c:pt>
                <c:pt idx="2">
                  <c:v>510289</c:v>
                </c:pt>
                <c:pt idx="3">
                  <c:v>533334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181-4A50-9781-FD8D6E92D1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등록대수(대)</c:v>
                </c:pt>
              </c:strCache>
            </c:strRef>
          </c:tx>
          <c:spPr>
            <a:ln w="57150" cap="rnd">
              <a:solidFill>
                <a:srgbClr val="FF545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7150">
                <a:solidFill>
                  <a:srgbClr val="FF5454"/>
                </a:solidFill>
              </a:ln>
              <a:effectLst/>
            </c:spPr>
          </c:marker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528145</c:v>
                </c:pt>
                <c:pt idx="1">
                  <c:v>551448</c:v>
                </c:pt>
                <c:pt idx="2">
                  <c:v>559516</c:v>
                </c:pt>
                <c:pt idx="3">
                  <c:v>560170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181-4A50-9781-FD8D6E92D1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2510256"/>
        <c:axId val="342514000"/>
      </c:lineChart>
      <c:catAx>
        <c:axId val="342510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defRPr>
            </a:pPr>
            <a:endParaRPr lang="ko-KR"/>
          </a:p>
        </c:txPr>
        <c:crossAx val="342514000"/>
        <c:crosses val="autoZero"/>
        <c:auto val="1"/>
        <c:lblAlgn val="ctr"/>
        <c:lblOffset val="100"/>
        <c:noMultiLvlLbl val="0"/>
      </c:catAx>
      <c:valAx>
        <c:axId val="342514000"/>
        <c:scaling>
          <c:orientation val="minMax"/>
          <c:min val="48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50" b="0" i="0" u="none" strike="noStrike" kern="1200" baseline="0">
                <a:solidFill>
                  <a:schemeClr val="tx1"/>
                </a:solidFill>
                <a:latin typeface="+mn-lt"/>
                <a:ea typeface="나눔스퀘어라운드 ExtraBold" panose="020B0600000101010101" pitchFamily="50" charset="-127"/>
                <a:cs typeface="+mn-cs"/>
              </a:defRPr>
            </a:pPr>
            <a:endParaRPr lang="ko-KR"/>
          </a:p>
        </c:txPr>
        <c:crossAx val="342510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50" b="0" i="0" u="none" strike="noStrike" kern="1200" baseline="0">
              <a:solidFill>
                <a:schemeClr val="tx1"/>
              </a:solidFill>
              <a:latin typeface="+mn-lt"/>
              <a:ea typeface="나눔스퀘어라운드 Extra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50" baseline="0">
          <a:solidFill>
            <a:schemeClr val="tx1"/>
          </a:solidFill>
          <a:ea typeface="나눔스퀘어라운드 ExtraBold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서울시</a:t>
            </a:r>
            <a:r>
              <a:rPr 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 주차장 확보율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6441917066744735"/>
          <c:y val="0.13304010907803032"/>
          <c:w val="0.81875701741255069"/>
          <c:h val="0.7223253087065707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서울시</c:v>
                </c:pt>
              </c:strCache>
            </c:strRef>
          </c:tx>
          <c:spPr>
            <a:ln w="57150" cap="rnd">
              <a:solidFill>
                <a:schemeClr val="bg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50000"/>
                  <a:lumOff val="50000"/>
                </a:schemeClr>
              </a:solidFill>
              <a:ln w="57150">
                <a:solidFill>
                  <a:schemeClr val="bg2">
                    <a:lumMod val="50000"/>
                  </a:schemeClr>
                </a:solidFill>
              </a:ln>
              <a:effectLst/>
            </c:spPr>
          </c:marker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0.00%</c:formatCode>
                <c:ptCount val="4"/>
                <c:pt idx="0">
                  <c:v>1.2689999999999999</c:v>
                </c:pt>
                <c:pt idx="1">
                  <c:v>1.292</c:v>
                </c:pt>
                <c:pt idx="2">
                  <c:v>1.3009999999999999</c:v>
                </c:pt>
                <c:pt idx="3">
                  <c:v>1.3220000000000001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D4-4D82-8E38-A4C04BAE59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창원시</c:v>
                </c:pt>
              </c:strCache>
            </c:strRef>
          </c:tx>
          <c:spPr>
            <a:ln w="571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57150">
                <a:solidFill>
                  <a:srgbClr val="FF0000"/>
                </a:solidFill>
              </a:ln>
              <a:effectLst/>
            </c:spPr>
          </c:marker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Sheet1!$C$2:$C$5</c:f>
              <c:numCache>
                <c:formatCode>0.00%</c:formatCode>
                <c:ptCount val="4"/>
                <c:pt idx="0">
                  <c:v>0.93700000000000006</c:v>
                </c:pt>
                <c:pt idx="1">
                  <c:v>0.91100000000000003</c:v>
                </c:pt>
                <c:pt idx="2">
                  <c:v>0.91200000000000003</c:v>
                </c:pt>
                <c:pt idx="3">
                  <c:v>0.95199999999999996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D4-4D82-8E38-A4C04BAE59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5792816"/>
        <c:axId val="595789488"/>
      </c:lineChart>
      <c:catAx>
        <c:axId val="595792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defRPr>
            </a:pPr>
            <a:endParaRPr lang="ko-KR"/>
          </a:p>
        </c:txPr>
        <c:crossAx val="595789488"/>
        <c:crosses val="autoZero"/>
        <c:auto val="1"/>
        <c:lblAlgn val="ctr"/>
        <c:lblOffset val="100"/>
        <c:noMultiLvlLbl val="0"/>
      </c:catAx>
      <c:valAx>
        <c:axId val="595789488"/>
        <c:scaling>
          <c:orientation val="minMax"/>
          <c:min val="0.6000000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defRPr>
            </a:pPr>
            <a:endParaRPr lang="ko-KR"/>
          </a:p>
        </c:txPr>
        <c:crossAx val="595792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3DCA4-F024-413B-B972-0817819DA17C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16676-EC3C-4AB5-8786-AB3635B98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74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16676-EC3C-4AB5-8786-AB3635B98D5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560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발표할때나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피피티에</a:t>
            </a:r>
            <a:r>
              <a:rPr lang="en-US" altLang="ko-KR" baseline="0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실시간 뿐만이 아니더라도 공영주차장의 주차여유면수에 대한 과거 데이터조차도 없다는 점을 말하는 것이 좋음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왜냐하면 주차가능대수에 대한 과거데이터를 왜 사용하지 않았냐는 질문이 들어올 수 있기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16676-EC3C-4AB5-8786-AB3635B98D5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718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EA9D5-73F2-4067-8635-94A1288B78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50B01E-672F-4B5E-88FF-973473264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DBF10A-AE70-467B-AD45-0170ED1E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17AF-BA35-4559-B9C7-97957D92A699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983B53-E8EC-445B-9F8D-F286017D5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150B4-14F9-4928-8352-9B5390FE1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0462-EA74-4AC1-A1B8-92A2C22A8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3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8CD07-9208-4888-917B-F67946221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5B21C8-3488-40CD-8713-0A3F1D906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FDA278-8C41-43D4-9583-7F59A0730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17AF-BA35-4559-B9C7-97957D92A699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F1071A-38D9-43AE-B658-DFEF26137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02C5BE-48DA-4B01-BA56-9C625D4C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0462-EA74-4AC1-A1B8-92A2C22A8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08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736A0E-B356-4214-A880-3EA07D8A2F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49E892-6CBF-4F09-A51E-5F881D385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64E4C2-EF22-4843-AEBE-6B9C58FD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17AF-BA35-4559-B9C7-97957D92A699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B94291-75CF-42DC-9900-8E7190BAC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32C2F-7AF8-4B23-8CDA-DCEA1410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0462-EA74-4AC1-A1B8-92A2C22A8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080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FC7C3-2550-4D53-9170-DB81FA08E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123DE4-0BBD-4256-AE3F-ECB9129BD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4277EF-64A9-4C69-9CC4-2E72D834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17AF-BA35-4559-B9C7-97957D92A699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4A3378-F5BC-4172-9681-ED9441F0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5F546-EAC1-4E19-B977-69D41CF30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0462-EA74-4AC1-A1B8-92A2C22A8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27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DE392-76AC-4DD0-90EE-E8654982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D5970C-F3EA-4BFD-BB52-3DBBEE3A6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8C0A7-1AA1-4DC3-9465-69B1B39B5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17AF-BA35-4559-B9C7-97957D92A699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84FE7C-9768-4D0F-B800-94CB184A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C61B8B-1CB4-4B15-B7B8-DB87F0CF7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0462-EA74-4AC1-A1B8-92A2C22A8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821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D4F21-876B-4607-AF85-52F48AE8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491D7-BC53-4D78-97E0-B84CF026C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FC2665-BDE8-4357-A759-36455FF13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324B80-3A46-4F5A-A069-5489769D2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17AF-BA35-4559-B9C7-97957D92A699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4AE352-FE5B-494D-B011-5211F15B1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4755FA-7CD5-4AB0-ACAD-F41DCB9C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0462-EA74-4AC1-A1B8-92A2C22A8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76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02822-5583-4DA6-A022-5BAA551F7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F9D27C-E8E5-442A-AE8C-3B1203E8B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9BBFF7-3F58-48CF-9EE9-4774A7AB1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F205FD-2966-4BD3-BF4E-8E2790573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DA291F-51D5-4508-BBF1-4A9557D6A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FF25AA-F8EB-43ED-BA73-B387F29B3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17AF-BA35-4559-B9C7-97957D92A699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C48235-13C4-4767-B635-41BEC4AB4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4B82E8-5D7C-4A60-B710-91605CB85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0462-EA74-4AC1-A1B8-92A2C22A8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53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1169B-A8A2-49AC-8079-2CF6070D3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BEFE68-5B74-44B6-8796-31EBB014D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17AF-BA35-4559-B9C7-97957D92A699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B3E7C7-FB1E-494E-84BC-36A0CFB7F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39486A-91E1-426C-BE38-2BF9CFA30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0462-EA74-4AC1-A1B8-92A2C22A8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53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82CB79-D7A7-4944-B76B-B2E2CC62D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17AF-BA35-4559-B9C7-97957D92A699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7FD444-D179-4807-A9F3-2288D3A4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0C8F07-D2D8-4BB6-8C2A-9CC339DB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0462-EA74-4AC1-A1B8-92A2C22A8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22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BAE1B-DEDE-4EF3-A083-780CC364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5AC904-B951-4A13-891E-E3F916BEF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8D080D-B56A-4D43-AB36-0CC9FD36B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3088C2-88C0-445F-A1B4-CC35B7BE9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17AF-BA35-4559-B9C7-97957D92A699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B37563-3F29-4F81-9FBF-9058E486E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612B36-7203-461C-BF92-056AE9C78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0462-EA74-4AC1-A1B8-92A2C22A8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8F794-9896-45F1-AC5D-65F2E815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B3A30F-161D-4490-80B5-CE78EB06F8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40E1D9-767F-4658-984C-E8C152F4D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10010-F99B-41A5-9F2D-11F3B1DCD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17AF-BA35-4559-B9C7-97957D92A699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A28E18-9D5C-4680-8242-6DDC9155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605FE2-DC06-43BC-B5DC-1FE1EA97C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0462-EA74-4AC1-A1B8-92A2C22A8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045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1C1920-EFB3-46A1-A571-3E24030F4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9D07DB-D3F2-47D5-9506-FA74DC0CF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9B6455-6CFE-49FD-9E8B-A9A8224740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17AF-BA35-4559-B9C7-97957D92A699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D787EA-06A1-4234-9CDE-B4F3D8519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2BCEA-7C5C-4CDA-B04A-E563E30AC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40462-EA74-4AC1-A1B8-92A2C22A8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107479" y="2092440"/>
            <a:ext cx="721543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창원시의 </a:t>
            </a:r>
            <a:r>
              <a:rPr lang="ko-KR" altLang="en-US" sz="7000" dirty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주차난 </a:t>
            </a:r>
            <a:r>
              <a:rPr lang="ko-KR" altLang="en-US" sz="70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해소 </a:t>
            </a:r>
            <a:endParaRPr lang="ko-KR" altLang="en-US" sz="7000" dirty="0">
              <a:solidFill>
                <a:srgbClr val="FF545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2122" y="4473816"/>
            <a:ext cx="7609776" cy="707886"/>
          </a:xfrm>
          <a:prstGeom prst="rect">
            <a:avLst/>
          </a:prstGeom>
          <a:solidFill>
            <a:srgbClr val="FF5454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한가한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공영주차장을 추천함으로</a:t>
            </a:r>
            <a:r>
              <a:rPr lang="ko-KR" altLang="en-US" sz="3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써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극복하자 </a:t>
            </a:r>
            <a:r>
              <a:rPr lang="en-US" altLang="ko-KR" sz="3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endParaRPr lang="ko-KR" altLang="en-US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사각형: 둥근 모서리 18">
            <a:extLst>
              <a:ext uri="{FF2B5EF4-FFF2-40B4-BE49-F238E27FC236}">
                <a16:creationId xmlns:a16="http://schemas.microsoft.com/office/drawing/2014/main" id="{7312859C-5DB6-40A3-A4FA-3BDA35C0B213}"/>
              </a:ext>
            </a:extLst>
          </p:cNvPr>
          <p:cNvSpPr/>
          <p:nvPr/>
        </p:nvSpPr>
        <p:spPr>
          <a:xfrm>
            <a:off x="3757855" y="3332197"/>
            <a:ext cx="7424031" cy="549153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6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주차가능지수를 적용한 웹기반 주차장 추천 서비스</a:t>
            </a:r>
            <a:endParaRPr lang="en-US" altLang="ko-KR" sz="2600" dirty="0" smtClean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904" y="188263"/>
            <a:ext cx="971756" cy="5588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05258" y="860934"/>
            <a:ext cx="1058402" cy="2794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898" y="250582"/>
            <a:ext cx="687299" cy="8136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7" y="1140352"/>
            <a:ext cx="2837238" cy="283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1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잘린 사각형 3"/>
          <p:cNvSpPr/>
          <p:nvPr/>
        </p:nvSpPr>
        <p:spPr>
          <a:xfrm>
            <a:off x="0" y="-1"/>
            <a:ext cx="5667555" cy="1084729"/>
          </a:xfrm>
          <a:prstGeom prst="snip1Rect">
            <a:avLst>
              <a:gd name="adj" fmla="val 50000"/>
            </a:avLst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창원시는 어떤 노력을 </a:t>
            </a:r>
            <a:r>
              <a:rPr lang="ko-KR" altLang="en-US" sz="3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할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까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8833" y="1780162"/>
            <a:ext cx="5096261" cy="4405465"/>
            <a:chOff x="465993" y="1538882"/>
            <a:chExt cx="6778869" cy="4580563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65993" y="1538882"/>
              <a:ext cx="6778869" cy="45805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001985" y="2767232"/>
              <a:ext cx="37068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창원시</a:t>
              </a:r>
              <a:r>
                <a:rPr lang="en-US" altLang="ko-KR" sz="22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22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주정차 단속 문자알림 서비스</a:t>
              </a:r>
              <a:endParaRPr lang="ko-KR" altLang="en-US" sz="2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2881" y="1716759"/>
              <a:ext cx="1165085" cy="1026155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715749" y="3226435"/>
              <a:ext cx="6261630" cy="240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2015</a:t>
              </a:r>
              <a:r>
                <a:rPr lang="ko-KR" altLang="en-US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년 </a:t>
              </a:r>
              <a:r>
                <a:rPr lang="en-US" altLang="ko-KR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7</a:t>
              </a:r>
              <a:r>
                <a:rPr lang="ko-KR" altLang="en-US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월 </a:t>
              </a:r>
              <a:r>
                <a:rPr lang="en-US" altLang="ko-KR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일 문자 알림 서비스 시작</a:t>
              </a:r>
              <a:endParaRPr lang="en-US" altLang="ko-KR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대상 </a:t>
              </a:r>
              <a:r>
                <a:rPr lang="en-US" altLang="ko-KR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 </a:t>
              </a:r>
              <a:r>
                <a:rPr lang="ko-KR" altLang="en-US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일시적으로 주정차 하는 차량의 운전자</a:t>
              </a:r>
              <a:endParaRPr lang="en-US" altLang="ko-KR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단속 지역임을 문자로 발송</a:t>
              </a:r>
              <a:r>
                <a:rPr lang="en-US" altLang="ko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후 자진이동 유도</a:t>
              </a:r>
              <a:endParaRPr lang="en-US" altLang="ko-KR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일 </a:t>
              </a:r>
              <a:r>
                <a:rPr lang="en-US" altLang="ko-KR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회만 서비스 제공</a:t>
              </a:r>
              <a:endParaRPr lang="en-US" altLang="ko-KR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23" name="직선 화살표 연결선 22"/>
          <p:cNvCxnSpPr/>
          <p:nvPr/>
        </p:nvCxnSpPr>
        <p:spPr>
          <a:xfrm flipV="1">
            <a:off x="8925820" y="5113957"/>
            <a:ext cx="903118" cy="303"/>
          </a:xfrm>
          <a:prstGeom prst="straightConnector1">
            <a:avLst/>
          </a:prstGeom>
          <a:ln w="79375">
            <a:solidFill>
              <a:srgbClr val="666699"/>
            </a:soli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622" y="4273965"/>
            <a:ext cx="1385182" cy="11998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439" y="4219677"/>
            <a:ext cx="1308455" cy="13084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19" y="1477925"/>
            <a:ext cx="1138471" cy="11384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24" y="1286081"/>
            <a:ext cx="1330316" cy="13303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4276" y="2676090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불법주차 시도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04269" y="572061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 알림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096990" y="2724686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주차할 곳 없음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414385" y="571153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차량 이동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7845443" y="3168765"/>
            <a:ext cx="0" cy="900000"/>
          </a:xfrm>
          <a:prstGeom prst="straightConnector1">
            <a:avLst/>
          </a:prstGeom>
          <a:ln w="79375">
            <a:solidFill>
              <a:srgbClr val="666699"/>
            </a:soli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 flipV="1">
            <a:off x="8872245" y="2160183"/>
            <a:ext cx="1008032" cy="304"/>
          </a:xfrm>
          <a:prstGeom prst="straightConnector1">
            <a:avLst/>
          </a:prstGeom>
          <a:ln w="79375">
            <a:solidFill>
              <a:srgbClr val="666699"/>
            </a:soli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10955559" y="3168766"/>
            <a:ext cx="0" cy="899999"/>
          </a:xfrm>
          <a:prstGeom prst="straightConnector1">
            <a:avLst/>
          </a:prstGeom>
          <a:ln w="79375">
            <a:solidFill>
              <a:srgbClr val="666699"/>
            </a:soli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0"/>
            <a:ext cx="616753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그렇다면</a:t>
            </a:r>
            <a:r>
              <a:rPr lang="en-US" altLang="ko-KR" sz="4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서비스의 </a:t>
            </a:r>
            <a:r>
              <a:rPr lang="ko-KR" altLang="en-US" sz="4000" b="1" dirty="0" smtClean="0">
                <a:solidFill>
                  <a:srgbClr val="FFD96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한계는</a:t>
            </a:r>
            <a:r>
              <a:rPr lang="ko-KR" altLang="en-US" sz="4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4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endParaRPr lang="en-US" altLang="ko-KR" sz="4500" b="1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500" b="1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악순환의 반복</a:t>
            </a:r>
            <a:endParaRPr lang="en-US" altLang="ko-KR" sz="6000" b="1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45" y="2782825"/>
            <a:ext cx="1967116" cy="196711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208617" y="6356704"/>
            <a:ext cx="3286477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1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출처 </a:t>
            </a:r>
            <a:r>
              <a:rPr lang="en-US" altLang="ko-KR" sz="1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창원시 주정차 단속 문자알림 서비스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43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6066693" y="1991050"/>
            <a:ext cx="5987560" cy="3612091"/>
            <a:chOff x="258978" y="1595333"/>
            <a:chExt cx="5974768" cy="3612091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258978" y="1595333"/>
              <a:ext cx="5974768" cy="34074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58978" y="3279468"/>
              <a:ext cx="5974768" cy="192795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900" dirty="0" smtClean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위치정보와 사용자 행동파악하여 정보입력 과정 생략</a:t>
              </a:r>
              <a:endParaRPr lang="en-US" altLang="ko-KR" sz="19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주차장에 들어오셨나요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? “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→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yes, no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 5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 뒤 주차장에서 차를 가지고 나갈 것 같습니까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? ”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→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yes, no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다른 사용자에게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“5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 뒤에 빈 자리가 생깁니다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.”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알림</a:t>
              </a:r>
              <a:endParaRPr lang="en-US" altLang="ko-KR" sz="16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4" name="한쪽 모서리가 잘린 사각형 3"/>
          <p:cNvSpPr/>
          <p:nvPr/>
        </p:nvSpPr>
        <p:spPr>
          <a:xfrm>
            <a:off x="0" y="-1"/>
            <a:ext cx="3623733" cy="1084729"/>
          </a:xfrm>
          <a:prstGeom prst="snip1Rect">
            <a:avLst>
              <a:gd name="adj" fmla="val 50000"/>
            </a:avLst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벤치마킹</a:t>
            </a:r>
            <a:endParaRPr lang="ko-KR" altLang="en-US" sz="3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65424" y="2117791"/>
            <a:ext cx="13329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Park tag</a:t>
            </a:r>
            <a:endParaRPr lang="ko-KR" altLang="en-US" sz="2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89" y="2540248"/>
            <a:ext cx="1451344" cy="95374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55692" y="2026219"/>
            <a:ext cx="5407615" cy="3612091"/>
            <a:chOff x="258978" y="1595333"/>
            <a:chExt cx="5974768" cy="3612091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58978" y="1595333"/>
              <a:ext cx="5974768" cy="34074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58978" y="3774278"/>
              <a:ext cx="5974768" cy="143314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실시간 주차가능 대수 확인 가능</a:t>
              </a:r>
              <a:endParaRPr lang="en-US" altLang="ko-KR" sz="16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주차공간 정보를 제 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자에 공유 또는 대여 →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수익창출</a:t>
              </a:r>
              <a:endParaRPr lang="ko-KR" altLang="en-US" sz="16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162458" y="2249212"/>
            <a:ext cx="17940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모두의 주차장</a:t>
            </a:r>
            <a:endParaRPr lang="ko-KR" altLang="en-US" sz="2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34" y="2789090"/>
            <a:ext cx="1194917" cy="12025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02851" y="3016032"/>
            <a:ext cx="3413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주차장 </a:t>
            </a:r>
            <a:r>
              <a:rPr lang="ko-KR" altLang="en-US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공간 정보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통합 오픈 플랫폼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</a:t>
            </a:r>
          </a:p>
          <a:p>
            <a:pPr algn="ct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주차공간 </a:t>
            </a:r>
            <a:r>
              <a:rPr lang="ko-KR" altLang="en-US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공유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플랫폼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61540" y="2665472"/>
            <a:ext cx="34131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주차장 </a:t>
            </a:r>
            <a:r>
              <a:rPr lang="ko-KR" altLang="en-US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공간 정보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통합 오픈 플랫폼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</a:t>
            </a:r>
          </a:p>
          <a:p>
            <a:pPr algn="ctr"/>
            <a:r>
              <a:rPr lang="ko-KR" altLang="en-US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소셜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 서비스 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260" y="1327910"/>
            <a:ext cx="716701" cy="7167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570" y="1259746"/>
            <a:ext cx="716701" cy="71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7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2952988" y="-2801726"/>
            <a:ext cx="5712000" cy="4642296"/>
          </a:xfrm>
          <a:prstGeom prst="ellipse">
            <a:avLst/>
          </a:prstGeom>
          <a:solidFill>
            <a:srgbClr val="FF00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8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4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48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5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WHO A</a:t>
            </a:r>
            <a:r>
              <a:rPr lang="en-US" altLang="ko-KR" sz="5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</a:t>
            </a:r>
            <a:r>
              <a:rPr lang="en-US" altLang="ko-KR" sz="5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I ?</a:t>
            </a:r>
            <a:endParaRPr lang="ko-KR" altLang="en-US" sz="5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62559" y="3316311"/>
            <a:ext cx="6053357" cy="1731243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데이터를 </a:t>
            </a:r>
            <a:r>
              <a:rPr lang="ko-KR" altLang="en-US" sz="19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분석하여 </a:t>
            </a:r>
            <a:r>
              <a:rPr lang="ko-KR" altLang="en-US" sz="19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 </a:t>
            </a:r>
            <a:r>
              <a:rPr lang="en-US" altLang="ko-KR" sz="2400" dirty="0" smtClean="0">
                <a:solidFill>
                  <a:srgbClr val="FF4C4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400" dirty="0" smtClean="0">
                <a:solidFill>
                  <a:srgbClr val="FF4C4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개의 구</a:t>
            </a:r>
            <a:r>
              <a:rPr lang="ko-KR" altLang="en-US" sz="19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 운전자에게</a:t>
            </a:r>
            <a:endParaRPr lang="en-US" altLang="ko-KR" sz="19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현재 </a:t>
            </a:r>
            <a:r>
              <a:rPr lang="ko-KR" altLang="en-US" sz="19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가능 지수를 </a:t>
            </a:r>
            <a:r>
              <a:rPr lang="ko-KR" altLang="en-US" sz="19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등급화하여</a:t>
            </a:r>
            <a:endParaRPr lang="en-US" altLang="ko-KR" sz="19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FF4C4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주차장을 </a:t>
            </a:r>
            <a:r>
              <a:rPr lang="ko-KR" altLang="en-US" sz="2800" dirty="0">
                <a:solidFill>
                  <a:srgbClr val="FF4C4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추천하는 </a:t>
            </a:r>
            <a:r>
              <a:rPr lang="ko-KR" altLang="en-US" sz="2800" dirty="0" smtClean="0">
                <a:solidFill>
                  <a:srgbClr val="FF4C4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 서비스</a:t>
            </a:r>
            <a:endParaRPr lang="ko-KR" altLang="en-US" sz="19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255997" y="1667421"/>
            <a:ext cx="7106167" cy="1091970"/>
            <a:chOff x="271258" y="1807144"/>
            <a:chExt cx="7106167" cy="1091970"/>
          </a:xfrm>
        </p:grpSpPr>
        <p:sp>
          <p:nvSpPr>
            <p:cNvPr id="14" name="TextBox 13"/>
            <p:cNvSpPr txBox="1"/>
            <p:nvPr/>
          </p:nvSpPr>
          <p:spPr>
            <a:xfrm>
              <a:off x="884128" y="1966700"/>
              <a:ext cx="649329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 smtClean="0">
                  <a:solidFill>
                    <a:schemeClr val="accent1">
                      <a:lumMod val="7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</a:t>
              </a:r>
              <a:r>
                <a:rPr lang="en-US" altLang="ko-KR" sz="5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.A.</a:t>
              </a:r>
              <a:r>
                <a:rPr lang="en-US" altLang="ko-KR" sz="5000" dirty="0" smtClean="0">
                  <a:solidFill>
                    <a:schemeClr val="accent1">
                      <a:lumMod val="7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</a:t>
              </a:r>
              <a:r>
                <a:rPr lang="en-US" altLang="ko-KR" sz="5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.A </a:t>
              </a:r>
              <a:r>
                <a:rPr lang="en-US" altLang="ko-KR" sz="4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Web Service</a:t>
              </a:r>
              <a:endPara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1258" y="1807144"/>
              <a:ext cx="489423" cy="48942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1364" y="2342889"/>
              <a:ext cx="556225" cy="556225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3898988" y="2567277"/>
            <a:ext cx="36799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2F559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</a:t>
            </a:r>
            <a:r>
              <a:rPr lang="en-US" altLang="ko-KR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arking </a:t>
            </a:r>
            <a:r>
              <a:rPr lang="en-US" altLang="ko-KR" sz="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</a:t>
            </a:r>
            <a:r>
              <a:rPr lang="en-US" altLang="ko-KR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nytime </a:t>
            </a:r>
            <a:r>
              <a:rPr lang="en-US" altLang="ko-KR" sz="15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</a:t>
            </a:r>
            <a:r>
              <a:rPr lang="en-US" altLang="ko-KR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arking Anywhere</a:t>
            </a:r>
            <a:endParaRPr lang="ko-KR" altLang="en-US" sz="1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607" y="1606578"/>
            <a:ext cx="4725897" cy="472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2952988" y="-2801726"/>
            <a:ext cx="5712000" cy="4642296"/>
          </a:xfrm>
          <a:prstGeom prst="ellipse">
            <a:avLst/>
          </a:prstGeom>
          <a:solidFill>
            <a:srgbClr val="FF00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8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4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48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5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WHO A</a:t>
            </a:r>
            <a:r>
              <a:rPr lang="en-US" altLang="ko-KR" sz="5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</a:t>
            </a:r>
            <a:r>
              <a:rPr lang="en-US" altLang="ko-KR" sz="5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I ?</a:t>
            </a:r>
            <a:endParaRPr lang="ko-KR" altLang="en-US" sz="5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54444" y="2918092"/>
            <a:ext cx="11594665" cy="2879691"/>
            <a:chOff x="272990" y="2900162"/>
            <a:chExt cx="11594665" cy="2879691"/>
          </a:xfrm>
        </p:grpSpPr>
        <p:cxnSp>
          <p:nvCxnSpPr>
            <p:cNvPr id="4" name="꺾인 연결선 3"/>
            <p:cNvCxnSpPr/>
            <p:nvPr/>
          </p:nvCxnSpPr>
          <p:spPr>
            <a:xfrm rot="10800000">
              <a:off x="3789762" y="2983413"/>
              <a:ext cx="1003267" cy="272160"/>
            </a:xfrm>
            <a:prstGeom prst="bentConnector3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꺾인 연결선 4"/>
            <p:cNvCxnSpPr/>
            <p:nvPr/>
          </p:nvCxnSpPr>
          <p:spPr>
            <a:xfrm>
              <a:off x="7189744" y="5127101"/>
              <a:ext cx="976682" cy="298809"/>
            </a:xfrm>
            <a:prstGeom prst="bentConnector3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272990" y="3055519"/>
              <a:ext cx="3474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사용자의 위치 정보를</a:t>
              </a:r>
              <a:r>
                <a:rPr lang="en-US" altLang="ko-KR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sz="20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받아온다</a:t>
              </a:r>
              <a:r>
                <a:rPr lang="en-US" altLang="ko-KR" sz="20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  <a:endPara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478177" y="5071967"/>
              <a:ext cx="33894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주차가능확률을 산정해</a:t>
              </a:r>
              <a:endPara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20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공영주차장</a:t>
              </a:r>
              <a:r>
                <a:rPr lang="en-US" altLang="ko-KR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sz="20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위치를</a:t>
              </a:r>
              <a:r>
                <a:rPr lang="en-US" altLang="ko-KR" sz="20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sz="20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알려준다</a:t>
              </a:r>
              <a:r>
                <a:rPr lang="en-US" altLang="ko-KR" sz="20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</a:p>
          </p:txBody>
        </p:sp>
        <p:cxnSp>
          <p:nvCxnSpPr>
            <p:cNvPr id="8" name="꺾인 연결선 7"/>
            <p:cNvCxnSpPr/>
            <p:nvPr/>
          </p:nvCxnSpPr>
          <p:spPr>
            <a:xfrm flipV="1">
              <a:off x="6717894" y="2900162"/>
              <a:ext cx="1177820" cy="431777"/>
            </a:xfrm>
            <a:prstGeom prst="bentConnector3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65305" y="3051085"/>
              <a:ext cx="42023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주차 관련 데이터를 분석한다</a:t>
              </a:r>
              <a:r>
                <a:rPr lang="en-US" altLang="ko-KR" sz="20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  <a:endPara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 rot="10800000" flipV="1">
              <a:off x="3747882" y="5071966"/>
              <a:ext cx="1419672" cy="281877"/>
            </a:xfrm>
            <a:prstGeom prst="bentConnector3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484261" y="5169905"/>
            <a:ext cx="3101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 위치의 반경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200M</a:t>
            </a:r>
          </a:p>
          <a:p>
            <a:pPr algn="ctr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이내의 주차장을 찾는다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61685" y="2349153"/>
            <a:ext cx="157927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Step 1</a:t>
            </a:r>
            <a:endParaRPr lang="ko-KR" altLang="en-US" sz="3500" dirty="0">
              <a:solidFill>
                <a:srgbClr val="FF545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28094" y="4398707"/>
            <a:ext cx="157927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Step 2</a:t>
            </a:r>
            <a:endParaRPr lang="ko-KR" altLang="en-US" sz="3500" dirty="0">
              <a:solidFill>
                <a:srgbClr val="FF545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88368" y="2287150"/>
            <a:ext cx="157927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Step 3</a:t>
            </a:r>
            <a:endParaRPr lang="ko-KR" altLang="en-US" sz="3500" dirty="0">
              <a:solidFill>
                <a:srgbClr val="FF545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75412" y="4382099"/>
            <a:ext cx="157927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Step 4</a:t>
            </a:r>
            <a:endParaRPr lang="ko-KR" altLang="en-US" sz="3500" dirty="0">
              <a:solidFill>
                <a:srgbClr val="FF545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839" y="2042404"/>
            <a:ext cx="4076192" cy="40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6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02030" y="1417897"/>
            <a:ext cx="4745551" cy="3603606"/>
            <a:chOff x="371763" y="1770176"/>
            <a:chExt cx="4745551" cy="360360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164" y="1770176"/>
              <a:ext cx="1225083" cy="1222517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371763" y="3586765"/>
              <a:ext cx="4745551" cy="1787017"/>
              <a:chOff x="221200" y="3011999"/>
              <a:chExt cx="4745551" cy="1787017"/>
            </a:xfrm>
          </p:grpSpPr>
          <p:grpSp>
            <p:nvGrpSpPr>
              <p:cNvPr id="9" name="그룹 8"/>
              <p:cNvGrpSpPr/>
              <p:nvPr/>
            </p:nvGrpSpPr>
            <p:grpSpPr>
              <a:xfrm flipH="1">
                <a:off x="254726" y="3472584"/>
                <a:ext cx="4712025" cy="1326432"/>
                <a:chOff x="7712361" y="4016275"/>
                <a:chExt cx="4331578" cy="1326432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48133" y="4016275"/>
                  <a:ext cx="1195806" cy="1195806"/>
                </a:xfrm>
                <a:prstGeom prst="rect">
                  <a:avLst/>
                </a:prstGeom>
              </p:spPr>
            </p:pic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12361" y="4273987"/>
                  <a:ext cx="1018416" cy="1018416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46914" y="4282887"/>
                  <a:ext cx="1041400" cy="1041400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69894" y="4264468"/>
                  <a:ext cx="1078239" cy="1078239"/>
                </a:xfrm>
                <a:prstGeom prst="rect">
                  <a:avLst/>
                </a:prstGeom>
              </p:spPr>
            </p:pic>
          </p:grp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200" y="3011999"/>
                <a:ext cx="480647" cy="447523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254726" y="3446458"/>
                <a:ext cx="411480" cy="40708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 smtClean="0">
                    <a:latin typeface="MD아트체" panose="02020603020101020101" pitchFamily="18" charset="-127"/>
                    <a:ea typeface="MD아트체" panose="02020603020101020101" pitchFamily="18" charset="-127"/>
                  </a:rPr>
                  <a:t>p</a:t>
                </a:r>
                <a:endParaRPr lang="ko-KR" altLang="en-US" dirty="0" smtClean="0">
                  <a:latin typeface="MD아트체" panose="02020603020101020101" pitchFamily="18" charset="-127"/>
                  <a:ea typeface="MD아트체" panose="02020603020101020101" pitchFamily="18" charset="-127"/>
                </a:endParaRPr>
              </a:p>
            </p:txBody>
          </p:sp>
        </p:grpSp>
        <p:cxnSp>
          <p:nvCxnSpPr>
            <p:cNvPr id="7" name="직선 연결선 6"/>
            <p:cNvCxnSpPr/>
            <p:nvPr/>
          </p:nvCxnSpPr>
          <p:spPr>
            <a:xfrm flipV="1">
              <a:off x="1055706" y="2992695"/>
              <a:ext cx="2369755" cy="594070"/>
            </a:xfrm>
            <a:prstGeom prst="line">
              <a:avLst/>
            </a:prstGeom>
            <a:ln w="38100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" name="곱셈 기호 7"/>
            <p:cNvSpPr/>
            <p:nvPr/>
          </p:nvSpPr>
          <p:spPr>
            <a:xfrm>
              <a:off x="1757090" y="2981424"/>
              <a:ext cx="808019" cy="696820"/>
            </a:xfrm>
            <a:prstGeom prst="mathMultiply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21440" y="5299914"/>
            <a:ext cx="5095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 실시간 공영주차장 정보 존재 </a:t>
            </a:r>
            <a:r>
              <a:rPr lang="en-US" altLang="ko-KR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X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43600" y="-22444"/>
            <a:ext cx="6248400" cy="688044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선행 결과에 근거</a:t>
            </a:r>
            <a:endParaRPr lang="en-US" altLang="ko-KR" sz="54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주차유무에 영향을</a:t>
            </a:r>
            <a:r>
              <a:rPr lang="en-US" altLang="ko-KR" sz="4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주는</a:t>
            </a:r>
            <a:r>
              <a:rPr lang="en-US" altLang="ko-KR" sz="4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6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독립변수 선별</a:t>
            </a:r>
            <a:endParaRPr lang="en-US" altLang="ko-KR" sz="6000" dirty="0" smtClean="0">
              <a:solidFill>
                <a:schemeClr val="accent4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한쪽 모서리가 잘린 사각형 18"/>
          <p:cNvSpPr/>
          <p:nvPr/>
        </p:nvSpPr>
        <p:spPr>
          <a:xfrm>
            <a:off x="-1" y="-22443"/>
            <a:ext cx="3109333" cy="1084729"/>
          </a:xfrm>
          <a:prstGeom prst="snip1Rect">
            <a:avLst>
              <a:gd name="adj" fmla="val 50000"/>
            </a:avLst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알아두기 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!!</a:t>
            </a:r>
            <a:endParaRPr lang="ko-KR" altLang="en-US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" y="62376"/>
            <a:ext cx="915089" cy="91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1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7068215" y="793543"/>
            <a:ext cx="4800846" cy="5376599"/>
            <a:chOff x="6885335" y="427783"/>
            <a:chExt cx="4800846" cy="5376599"/>
          </a:xfrm>
        </p:grpSpPr>
        <p:grpSp>
          <p:nvGrpSpPr>
            <p:cNvPr id="6" name="그룹 5"/>
            <p:cNvGrpSpPr/>
            <p:nvPr/>
          </p:nvGrpSpPr>
          <p:grpSpPr>
            <a:xfrm>
              <a:off x="6885335" y="3597394"/>
              <a:ext cx="4800846" cy="2206988"/>
              <a:chOff x="7083846" y="3330003"/>
              <a:chExt cx="4800846" cy="2206988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083848" y="3354456"/>
                <a:ext cx="855906" cy="1115477"/>
              </a:xfrm>
              <a:prstGeom prst="rect">
                <a:avLst/>
              </a:prstGeom>
            </p:spPr>
          </p:pic>
          <p:grpSp>
            <p:nvGrpSpPr>
              <p:cNvPr id="13" name="그룹 12"/>
              <p:cNvGrpSpPr/>
              <p:nvPr/>
            </p:nvGrpSpPr>
            <p:grpSpPr>
              <a:xfrm>
                <a:off x="7083846" y="3330003"/>
                <a:ext cx="2477356" cy="1265951"/>
                <a:chOff x="-1804577" y="3419474"/>
                <a:chExt cx="4533078" cy="1379542"/>
              </a:xfrm>
            </p:grpSpPr>
            <p:grpSp>
              <p:nvGrpSpPr>
                <p:cNvPr id="24" name="그룹 23"/>
                <p:cNvGrpSpPr/>
                <p:nvPr/>
              </p:nvGrpSpPr>
              <p:grpSpPr>
                <a:xfrm flipH="1">
                  <a:off x="254724" y="3472584"/>
                  <a:ext cx="2473777" cy="1326432"/>
                  <a:chOff x="9769894" y="4016275"/>
                  <a:chExt cx="2274045" cy="1326432"/>
                </a:xfrm>
              </p:grpSpPr>
              <p:pic>
                <p:nvPicPr>
                  <p:cNvPr id="27" name="그림 26"/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848133" y="4016275"/>
                    <a:ext cx="1195806" cy="1195806"/>
                  </a:xfrm>
                  <a:prstGeom prst="rect">
                    <a:avLst/>
                  </a:prstGeom>
                </p:spPr>
              </p:pic>
              <p:pic>
                <p:nvPicPr>
                  <p:cNvPr id="28" name="그림 27"/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69894" y="4264468"/>
                    <a:ext cx="1078239" cy="107823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" name="직사각형 24"/>
                <p:cNvSpPr/>
                <p:nvPr/>
              </p:nvSpPr>
              <p:spPr>
                <a:xfrm>
                  <a:off x="254726" y="3446458"/>
                  <a:ext cx="411480" cy="40708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dirty="0" smtClean="0">
                      <a:latin typeface="MD아트체" panose="02020603020101020101" pitchFamily="18" charset="-127"/>
                      <a:ea typeface="MD아트체" panose="02020603020101020101" pitchFamily="18" charset="-127"/>
                    </a:rPr>
                    <a:t>p</a:t>
                  </a:r>
                  <a:endParaRPr lang="ko-KR" altLang="en-US" dirty="0" smtClean="0">
                    <a:latin typeface="MD아트체" panose="02020603020101020101" pitchFamily="18" charset="-127"/>
                    <a:ea typeface="MD아트체" panose="02020603020101020101" pitchFamily="18" charset="-127"/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-1804577" y="3419474"/>
                  <a:ext cx="456613" cy="37520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dirty="0" smtClean="0">
                      <a:latin typeface="MD아트체" panose="02020603020101020101" pitchFamily="18" charset="-127"/>
                      <a:ea typeface="MD아트체" panose="02020603020101020101" pitchFamily="18" charset="-127"/>
                    </a:rPr>
                    <a:t>p</a:t>
                  </a:r>
                  <a:endParaRPr lang="ko-KR" altLang="en-US" dirty="0" smtClean="0">
                    <a:latin typeface="MD아트체" panose="02020603020101020101" pitchFamily="18" charset="-127"/>
                    <a:ea typeface="MD아트체" panose="02020603020101020101" pitchFamily="18" charset="-127"/>
                  </a:endParaRPr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>
                <a:off x="9796061" y="3330003"/>
                <a:ext cx="2088631" cy="1248709"/>
                <a:chOff x="254725" y="3446458"/>
                <a:chExt cx="4770459" cy="1334137"/>
              </a:xfrm>
            </p:grpSpPr>
            <p:grpSp>
              <p:nvGrpSpPr>
                <p:cNvPr id="18" name="그룹 17"/>
                <p:cNvGrpSpPr/>
                <p:nvPr/>
              </p:nvGrpSpPr>
              <p:grpSpPr>
                <a:xfrm flipH="1">
                  <a:off x="254725" y="3472584"/>
                  <a:ext cx="4770459" cy="1308011"/>
                  <a:chOff x="7658645" y="4016275"/>
                  <a:chExt cx="4385294" cy="1308011"/>
                </a:xfrm>
              </p:grpSpPr>
              <p:pic>
                <p:nvPicPr>
                  <p:cNvPr id="20" name="그림 19"/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848133" y="4016275"/>
                    <a:ext cx="1195806" cy="1195806"/>
                  </a:xfrm>
                  <a:prstGeom prst="rect">
                    <a:avLst/>
                  </a:prstGeom>
                </p:spPr>
              </p:pic>
              <p:pic>
                <p:nvPicPr>
                  <p:cNvPr id="21" name="그림 20"/>
                  <p:cNvPicPr>
                    <a:picLocks noChangeAspect="1"/>
                  </p:cNvPicPr>
                  <p:nvPr/>
                </p:nvPicPr>
                <p:blipFill>
                  <a:blip r:embed="rId4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26684" y="4480342"/>
                    <a:ext cx="1018416" cy="776416"/>
                  </a:xfrm>
                  <a:prstGeom prst="rect">
                    <a:avLst/>
                  </a:prstGeom>
                </p:spPr>
              </p:pic>
              <p:pic>
                <p:nvPicPr>
                  <p:cNvPr id="22" name="그림 21"/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46917" y="4042220"/>
                    <a:ext cx="1041401" cy="1282066"/>
                  </a:xfrm>
                  <a:prstGeom prst="rect">
                    <a:avLst/>
                  </a:prstGeom>
                </p:spPr>
              </p:pic>
              <p:pic>
                <p:nvPicPr>
                  <p:cNvPr id="23" name="그림 22"/>
                  <p:cNvPicPr>
                    <a:picLocks noChangeAspect="1"/>
                  </p:cNvPicPr>
                  <p:nvPr/>
                </p:nvPicPr>
                <p:blipFill>
                  <a:blip r:embed="rId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58645" y="4139794"/>
                    <a:ext cx="1078238" cy="110436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9" name="직사각형 18"/>
                <p:cNvSpPr/>
                <p:nvPr/>
              </p:nvSpPr>
              <p:spPr>
                <a:xfrm>
                  <a:off x="254726" y="3446458"/>
                  <a:ext cx="411480" cy="40708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ko-KR" dirty="0" smtClean="0">
                      <a:latin typeface="MD아트체" panose="02020603020101020101" pitchFamily="18" charset="-127"/>
                      <a:ea typeface="MD아트체" panose="02020603020101020101" pitchFamily="18" charset="-127"/>
                    </a:rPr>
                    <a:t>p</a:t>
                  </a:r>
                  <a:endParaRPr lang="ko-KR" altLang="en-US" dirty="0" smtClean="0">
                    <a:latin typeface="MD아트체" panose="02020603020101020101" pitchFamily="18" charset="-127"/>
                    <a:ea typeface="MD아트체" panose="02020603020101020101" pitchFamily="18" charset="-127"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7110715" y="4697619"/>
                <a:ext cx="14353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 </a:t>
                </a:r>
                <a:r>
                  <a:rPr lang="ko-KR" altLang="en-US" sz="2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등급</a:t>
                </a:r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739129" y="4705994"/>
                <a:ext cx="15076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B </a:t>
                </a:r>
                <a:r>
                  <a:rPr lang="ko-KR" altLang="en-US" sz="2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등급</a:t>
                </a:r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367544" y="4705994"/>
                <a:ext cx="15171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 </a:t>
                </a:r>
                <a:r>
                  <a:rPr lang="ko-KR" altLang="en-US" sz="2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등급</a:t>
                </a:r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7" name="타원 6"/>
            <p:cNvSpPr/>
            <p:nvPr/>
          </p:nvSpPr>
          <p:spPr>
            <a:xfrm>
              <a:off x="7816226" y="427783"/>
              <a:ext cx="2367280" cy="21928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PPI</a:t>
              </a:r>
              <a:endParaRPr lang="ko-KR" altLang="en-US" sz="5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8" name="직선 연결선 7"/>
            <p:cNvCxnSpPr>
              <a:stCxn id="7" idx="4"/>
            </p:cNvCxnSpPr>
            <p:nvPr/>
          </p:nvCxnSpPr>
          <p:spPr>
            <a:xfrm>
              <a:off x="8999866" y="2620583"/>
              <a:ext cx="0" cy="652616"/>
            </a:xfrm>
            <a:prstGeom prst="line">
              <a:avLst/>
            </a:prstGeom>
            <a:ln w="60325"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꺾인 연결선 8"/>
            <p:cNvCxnSpPr>
              <a:endCxn id="12" idx="0"/>
            </p:cNvCxnSpPr>
            <p:nvPr/>
          </p:nvCxnSpPr>
          <p:spPr>
            <a:xfrm rot="10800000" flipV="1">
              <a:off x="7313290" y="3214653"/>
              <a:ext cx="1686576" cy="407193"/>
            </a:xfrm>
            <a:prstGeom prst="bentConnector2">
              <a:avLst/>
            </a:prstGeom>
            <a:ln w="60325"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8999866" y="3273199"/>
              <a:ext cx="0" cy="342355"/>
            </a:xfrm>
            <a:prstGeom prst="line">
              <a:avLst/>
            </a:prstGeom>
            <a:ln w="60325"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꺾인 연결선 10"/>
            <p:cNvCxnSpPr>
              <a:endCxn id="22" idx="0"/>
            </p:cNvCxnSpPr>
            <p:nvPr/>
          </p:nvCxnSpPr>
          <p:spPr>
            <a:xfrm>
              <a:off x="8999866" y="3214654"/>
              <a:ext cx="1919992" cy="431477"/>
            </a:xfrm>
            <a:prstGeom prst="bentConnector2">
              <a:avLst/>
            </a:prstGeom>
            <a:ln w="60325"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한쪽 모서리가 잘린 사각형 28"/>
          <p:cNvSpPr/>
          <p:nvPr/>
        </p:nvSpPr>
        <p:spPr>
          <a:xfrm>
            <a:off x="-1" y="-22443"/>
            <a:ext cx="3109333" cy="1084729"/>
          </a:xfrm>
          <a:prstGeom prst="snip1Rect">
            <a:avLst>
              <a:gd name="adj" fmla="val 50000"/>
            </a:avLst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알아두기 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!!</a:t>
            </a:r>
            <a:endParaRPr lang="ko-KR" altLang="en-US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" y="62376"/>
            <a:ext cx="915089" cy="91508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2444"/>
            <a:ext cx="5940000" cy="688044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주차가능 </a:t>
            </a:r>
            <a:r>
              <a:rPr lang="ko-KR" altLang="en-US" sz="7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지수</a:t>
            </a:r>
            <a:endParaRPr lang="en-US" altLang="ko-KR" sz="7000" dirty="0" smtClean="0">
              <a:solidFill>
                <a:schemeClr val="accent6">
                  <a:lumMod val="40000"/>
                  <a:lumOff val="6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8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PPI</a:t>
            </a:r>
          </a:p>
          <a:p>
            <a:pPr algn="ctr"/>
            <a:r>
              <a:rPr lang="ko-KR" altLang="en-US" sz="6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주차가능 </a:t>
            </a:r>
            <a:r>
              <a:rPr lang="ko-KR" altLang="en-US" sz="7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등급</a:t>
            </a:r>
            <a:r>
              <a:rPr lang="ko-KR" altLang="en-US" sz="5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8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PPG</a:t>
            </a:r>
          </a:p>
          <a:p>
            <a:pPr algn="ctr"/>
            <a:r>
              <a:rPr lang="ko-KR" altLang="en-US" sz="5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</a:t>
            </a:r>
            <a:endParaRPr lang="en-US" altLang="ko-KR" sz="5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127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잘린 사각형 1"/>
          <p:cNvSpPr/>
          <p:nvPr/>
        </p:nvSpPr>
        <p:spPr>
          <a:xfrm>
            <a:off x="2900837" y="2296040"/>
            <a:ext cx="6040940" cy="2387827"/>
          </a:xfrm>
          <a:prstGeom prst="snip1Rect">
            <a:avLst/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02. </a:t>
            </a:r>
            <a:r>
              <a:rPr lang="ko-KR" altLang="en-US" sz="4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정제 및 분석</a:t>
            </a:r>
            <a:endParaRPr lang="ko-KR" altLang="en-US" sz="4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61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한쪽 모서리가 잘린 사각형 21"/>
          <p:cNvSpPr/>
          <p:nvPr/>
        </p:nvSpPr>
        <p:spPr>
          <a:xfrm>
            <a:off x="0" y="0"/>
            <a:ext cx="2831123" cy="1084729"/>
          </a:xfrm>
          <a:prstGeom prst="snip1Rect">
            <a:avLst>
              <a:gd name="adj" fmla="val 50000"/>
            </a:avLst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 데이터</a:t>
            </a:r>
            <a:endParaRPr lang="ko-KR" altLang="en-US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29525" y="1625167"/>
            <a:ext cx="10099231" cy="4743434"/>
            <a:chOff x="737642" y="1625167"/>
            <a:chExt cx="10099231" cy="4743434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993" y="1714642"/>
              <a:ext cx="1227174" cy="1123401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668" y="4094402"/>
              <a:ext cx="1234325" cy="1129948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245" y="1625167"/>
              <a:ext cx="1364040" cy="1248693"/>
            </a:xfrm>
            <a:prstGeom prst="rect">
              <a:avLst/>
            </a:prstGeom>
          </p:spPr>
        </p:pic>
        <p:grpSp>
          <p:nvGrpSpPr>
            <p:cNvPr id="36" name="그룹 35"/>
            <p:cNvGrpSpPr/>
            <p:nvPr/>
          </p:nvGrpSpPr>
          <p:grpSpPr>
            <a:xfrm>
              <a:off x="4028382" y="1777859"/>
              <a:ext cx="3833414" cy="2030032"/>
              <a:chOff x="886832" y="2239257"/>
              <a:chExt cx="4603896" cy="2933594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832" y="2239257"/>
                <a:ext cx="1283148" cy="1363175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3839" y="2239258"/>
                <a:ext cx="1274567" cy="1363175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1521" y="2239258"/>
                <a:ext cx="1276407" cy="1363175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886832" y="3771835"/>
                <a:ext cx="4603896" cy="140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주차요금        주차시간     주차면수</a:t>
                </a:r>
                <a:endPara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                       </a:t>
                </a:r>
                <a:r>
                  <a:rPr lang="ko-KR" altLang="en-US" sz="200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약 </a:t>
                </a:r>
                <a:r>
                  <a:rPr lang="en-US" altLang="ko-KR" sz="200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600</a:t>
                </a:r>
                <a:r>
                  <a:rPr lang="ko-KR" altLang="en-US" sz="200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건</a:t>
                </a:r>
                <a:endPara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737642" y="2856704"/>
              <a:ext cx="2427268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불법 주정차 </a:t>
              </a:r>
              <a:r>
                <a:rPr lang="en-US" altLang="ko-KR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CCTV </a:t>
              </a:r>
              <a:r>
                <a:rPr lang="ko-KR" altLang="en-US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대수</a:t>
              </a:r>
              <a:endPara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약 </a:t>
              </a: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5000</a:t>
              </a: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건</a:t>
              </a:r>
              <a:endPara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779498" y="5344484"/>
              <a:ext cx="2190023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불법 주정차 단속건수</a:t>
              </a:r>
              <a:endPara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약 </a:t>
              </a: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만 건</a:t>
              </a:r>
              <a:endParaRPr lang="ko-KR" altLang="en-US" sz="2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223657" y="2856704"/>
              <a:ext cx="2613216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유동인구 시간별</a:t>
              </a:r>
              <a:r>
                <a:rPr lang="en-US" altLang="ko-KR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요일별</a:t>
              </a:r>
              <a:endPara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약 </a:t>
              </a: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91</a:t>
              </a: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만 건</a:t>
              </a: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약 </a:t>
              </a: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93</a:t>
              </a: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만 건</a:t>
              </a:r>
              <a:endParaRPr lang="ko-KR" altLang="en-US" sz="2000" dirty="0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1796" y="4134115"/>
              <a:ext cx="1381842" cy="126499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566" y="4196960"/>
              <a:ext cx="1102675" cy="100943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2442597" y="5344484"/>
              <a:ext cx="1444626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지적공부등록</a:t>
              </a:r>
              <a:endPara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약 </a:t>
              </a: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300</a:t>
              </a: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건</a:t>
              </a:r>
              <a:endPara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965859" y="5399105"/>
              <a:ext cx="1173719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크롤링</a:t>
              </a:r>
              <a:endPara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약 </a:t>
              </a: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5</a:t>
              </a: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만 건</a:t>
              </a:r>
              <a:endPara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465897" y="479291"/>
            <a:ext cx="790504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Total </a:t>
            </a:r>
            <a:r>
              <a:rPr lang="ko-KR" altLang="en-US" sz="3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약 </a:t>
            </a:r>
            <a:r>
              <a:rPr lang="en-US" altLang="ko-KR" sz="45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200</a:t>
            </a:r>
            <a:r>
              <a:rPr lang="ko-KR" altLang="en-US" sz="45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 건 </a:t>
            </a:r>
            <a:r>
              <a:rPr lang="ko-KR" altLang="en-US" sz="3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사용 및 정제</a:t>
            </a:r>
            <a:endParaRPr lang="ko-KR" altLang="en-US" sz="3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97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한쪽 모서리가 잘린 사각형 21"/>
          <p:cNvSpPr/>
          <p:nvPr/>
        </p:nvSpPr>
        <p:spPr>
          <a:xfrm>
            <a:off x="0" y="0"/>
            <a:ext cx="3217985" cy="1084729"/>
          </a:xfrm>
          <a:prstGeom prst="snip1Rect">
            <a:avLst>
              <a:gd name="adj" fmla="val 50000"/>
            </a:avLst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 데이터 출처</a:t>
            </a:r>
            <a:endParaRPr lang="ko-KR" altLang="en-US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12883" y="5382128"/>
            <a:ext cx="10455562" cy="859694"/>
            <a:chOff x="1025238" y="5146250"/>
            <a:chExt cx="10455562" cy="859694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025238" y="5209310"/>
              <a:ext cx="2518132" cy="762000"/>
            </a:xfrm>
            <a:prstGeom prst="roundRect">
              <a:avLst/>
            </a:prstGeom>
            <a:solidFill>
              <a:schemeClr val="accent1">
                <a:lumMod val="75000"/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창원시 데이터 </a:t>
              </a:r>
              <a:r>
                <a:rPr lang="en-US" altLang="ko-KR" sz="22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4</a:t>
              </a:r>
              <a:r>
                <a:rPr lang="ko-KR" altLang="en-US" sz="22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종</a:t>
              </a:r>
              <a:endParaRPr lang="ko-KR" altLang="en-US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493356" y="5197049"/>
              <a:ext cx="3644553" cy="762000"/>
            </a:xfrm>
            <a:prstGeom prst="roundRect">
              <a:avLst/>
            </a:prstGeom>
            <a:solidFill>
              <a:schemeClr val="accent2">
                <a:lumMod val="75000"/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국가 포털 데이터 </a:t>
              </a:r>
              <a:r>
                <a:rPr lang="en-US" altLang="ko-KR" sz="22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</a:t>
              </a:r>
              <a:r>
                <a:rPr lang="ko-KR" altLang="en-US" sz="22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종</a:t>
              </a:r>
              <a:endParaRPr lang="ko-KR" altLang="en-US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9087895" y="5209310"/>
              <a:ext cx="2392905" cy="761997"/>
            </a:xfrm>
            <a:prstGeom prst="roundRect">
              <a:avLst/>
            </a:prstGeom>
            <a:solidFill>
              <a:schemeClr val="accent6">
                <a:lumMod val="75000"/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SKT </a:t>
              </a:r>
              <a:r>
                <a:rPr lang="ko-KR" altLang="en-US" sz="22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</a:t>
              </a:r>
              <a:r>
                <a:rPr lang="en-US" altLang="ko-KR" sz="22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sz="22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종</a:t>
              </a:r>
              <a:endParaRPr lang="ko-KR" altLang="en-US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7" name="덧셈 기호 26"/>
            <p:cNvSpPr/>
            <p:nvPr/>
          </p:nvSpPr>
          <p:spPr>
            <a:xfrm>
              <a:off x="3657467" y="5146251"/>
              <a:ext cx="721792" cy="859693"/>
            </a:xfrm>
            <a:prstGeom prst="mathPlus">
              <a:avLst/>
            </a:prstGeom>
            <a:solidFill>
              <a:srgbClr val="FF4C4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8" name="덧셈 기호 27"/>
            <p:cNvSpPr/>
            <p:nvPr/>
          </p:nvSpPr>
          <p:spPr>
            <a:xfrm>
              <a:off x="8252006" y="5146250"/>
              <a:ext cx="721792" cy="859693"/>
            </a:xfrm>
            <a:prstGeom prst="mathPlus">
              <a:avLst/>
            </a:prstGeom>
            <a:solidFill>
              <a:srgbClr val="FF4C4C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218875" y="1293221"/>
          <a:ext cx="11585923" cy="321485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71154">
                  <a:extLst>
                    <a:ext uri="{9D8B030D-6E8A-4147-A177-3AD203B41FA5}">
                      <a16:colId xmlns:a16="http://schemas.microsoft.com/office/drawing/2014/main" val="2141562224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630310428"/>
                    </a:ext>
                  </a:extLst>
                </a:gridCol>
                <a:gridCol w="4911634">
                  <a:extLst>
                    <a:ext uri="{9D8B030D-6E8A-4147-A177-3AD203B41FA5}">
                      <a16:colId xmlns:a16="http://schemas.microsoft.com/office/drawing/2014/main" val="632706570"/>
                    </a:ext>
                  </a:extLst>
                </a:gridCol>
                <a:gridCol w="1357215">
                  <a:extLst>
                    <a:ext uri="{9D8B030D-6E8A-4147-A177-3AD203B41FA5}">
                      <a16:colId xmlns:a16="http://schemas.microsoft.com/office/drawing/2014/main" val="1381312487"/>
                    </a:ext>
                  </a:extLst>
                </a:gridCol>
              </a:tblGrid>
              <a:tr h="250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사용된 데이터</a:t>
                      </a:r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기준연도</a:t>
                      </a:r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haroni" panose="02010803020104030203" pitchFamily="2" charset="-79"/>
                        </a:rPr>
                        <a:t>데이터 출처</a:t>
                      </a:r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haroni" panose="02010803020104030203" pitchFamily="2" charset="-79"/>
                        </a:rPr>
                        <a:t>비고</a:t>
                      </a:r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8369160"/>
                  </a:ext>
                </a:extLst>
              </a:tr>
              <a:tr h="320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연간 구역별</a:t>
                      </a:r>
                      <a:r>
                        <a:rPr lang="en-US" altLang="ko-KR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, </a:t>
                      </a:r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요일별 유동인구 </a:t>
                      </a:r>
                      <a:endParaRPr lang="ko-KR" altLang="en-US" sz="15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2018</a:t>
                      </a:r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SKT</a:t>
                      </a:r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908527"/>
                  </a:ext>
                </a:extLst>
              </a:tr>
              <a:tr h="320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라운드 ExtraBold" panose="020B0600000101010101" charset="-127"/>
                          <a:ea typeface="나눔스퀘어라운드 ExtraBold" panose="020B0600000101010101" charset="-127"/>
                        </a:rPr>
                        <a:t>공영주차장</a:t>
                      </a:r>
                      <a:r>
                        <a:rPr lang="ko-KR" altLang="en-US" sz="1500" baseline="0" dirty="0" smtClean="0">
                          <a:latin typeface="나눔스퀘어라운드 ExtraBold" panose="020B0600000101010101" charset="-127"/>
                          <a:ea typeface="나눔스퀘어라운드 ExtraBold" panose="020B0600000101010101" charset="-127"/>
                        </a:rPr>
                        <a:t> </a:t>
                      </a:r>
                      <a:r>
                        <a:rPr lang="ko-KR" altLang="en-US" sz="1500" dirty="0" smtClean="0">
                          <a:latin typeface="나눔스퀘어라운드 ExtraBold" panose="020B0600000101010101" charset="-127"/>
                          <a:ea typeface="나눔스퀘어라운드 ExtraBold" panose="020B0600000101010101" charset="-127"/>
                        </a:rPr>
                        <a:t>면적</a:t>
                      </a:r>
                      <a:r>
                        <a:rPr lang="en-US" altLang="ko-KR" sz="1500" dirty="0" smtClean="0">
                          <a:latin typeface="나눔스퀘어라운드 ExtraBold" panose="020B0600000101010101" charset="-127"/>
                          <a:ea typeface="나눔스퀘어라운드 ExtraBold" panose="020B0600000101010101" charset="-127"/>
                        </a:rPr>
                        <a:t>, </a:t>
                      </a:r>
                      <a:r>
                        <a:rPr lang="ko-KR" altLang="en-US" sz="1500" dirty="0" smtClean="0">
                          <a:latin typeface="나눔스퀘어라운드 ExtraBold" panose="020B0600000101010101" charset="-127"/>
                          <a:ea typeface="나눔스퀘어라운드 ExtraBold" panose="020B0600000101010101" charset="-127"/>
                        </a:rPr>
                        <a:t>면수</a:t>
                      </a:r>
                      <a:endParaRPr lang="ko-KR" altLang="en-US" sz="1500" dirty="0">
                        <a:latin typeface="나눔스퀘어라운드 ExtraBold" panose="020B0600000101010101" charset="-127"/>
                        <a:ea typeface="나눔스퀘어라운드 ExtraBold" panose="020B0600000101010101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2018</a:t>
                      </a:r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창원시 통계연보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296218"/>
                  </a:ext>
                </a:extLst>
              </a:tr>
              <a:tr h="2999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읍</a:t>
                      </a:r>
                      <a:r>
                        <a:rPr lang="en-US" altLang="ko-KR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/</a:t>
                      </a:r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면</a:t>
                      </a:r>
                      <a:r>
                        <a:rPr lang="en-US" altLang="ko-KR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/</a:t>
                      </a:r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동별 면적 </a:t>
                      </a:r>
                      <a:endParaRPr lang="ko-KR" altLang="en-US" sz="15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2019</a:t>
                      </a:r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창원시 지적공부등록현황 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251411"/>
                  </a:ext>
                </a:extLst>
              </a:tr>
              <a:tr h="341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불법 주정차 단속 </a:t>
                      </a:r>
                      <a:r>
                        <a:rPr lang="en-US" altLang="ko-KR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CCTV </a:t>
                      </a:r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정보 </a:t>
                      </a:r>
                      <a:endParaRPr lang="ko-KR" altLang="en-US" sz="15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2019</a:t>
                      </a:r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창원시 시설관리공단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584307"/>
                  </a:ext>
                </a:extLst>
              </a:tr>
              <a:tr h="278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지적공부등록</a:t>
                      </a:r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2019</a:t>
                      </a:r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국토교통부</a:t>
                      </a:r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895503"/>
                  </a:ext>
                </a:extLst>
              </a:tr>
              <a:tr h="362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구별주차장확보율정보</a:t>
                      </a:r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2015~2018</a:t>
                      </a:r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공공데이터포털</a:t>
                      </a:r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576783"/>
                  </a:ext>
                </a:extLst>
              </a:tr>
              <a:tr h="3620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구역별 불법주차 단속 건수 </a:t>
                      </a:r>
                      <a:endParaRPr lang="en-US" altLang="ko-KR" sz="1500" dirty="0" smtClean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</a:t>
                      </a:r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의창구</a:t>
                      </a:r>
                      <a:r>
                        <a:rPr lang="en-US" altLang="ko-KR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, </a:t>
                      </a:r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성산구</a:t>
                      </a:r>
                      <a:r>
                        <a:rPr lang="en-US" altLang="ko-KR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, </a:t>
                      </a:r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마산회원구</a:t>
                      </a:r>
                      <a:r>
                        <a:rPr lang="en-US" altLang="ko-KR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) </a:t>
                      </a:r>
                      <a:endParaRPr lang="ko-KR" altLang="en-US" sz="1500" dirty="0" smtClean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2015~2018</a:t>
                      </a:r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정보공개포털 요청 데이터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데이터 요청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1823529"/>
                  </a:ext>
                </a:extLst>
              </a:tr>
              <a:tr h="362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주차 관련 민원</a:t>
                      </a:r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2015~2019</a:t>
                      </a:r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창원시 시민의 소리</a:t>
                      </a:r>
                      <a:r>
                        <a:rPr lang="en-US" altLang="ko-KR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, </a:t>
                      </a:r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맘카페</a:t>
                      </a:r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크롤링</a:t>
                      </a:r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868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43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9628105" y="2932495"/>
            <a:ext cx="2393710" cy="16472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02000" y="861946"/>
            <a:ext cx="5669419" cy="57457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한쪽 모서리가 잘린 사각형 11"/>
          <p:cNvSpPr/>
          <p:nvPr/>
        </p:nvSpPr>
        <p:spPr>
          <a:xfrm>
            <a:off x="0" y="-22443"/>
            <a:ext cx="2895600" cy="1084729"/>
          </a:xfrm>
          <a:prstGeom prst="snip1Rect">
            <a:avLst>
              <a:gd name="adj" fmla="val 50000"/>
            </a:avLst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 프로세스</a:t>
            </a:r>
            <a:endParaRPr lang="ko-KR" altLang="en-US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1822" y="1561409"/>
            <a:ext cx="2716477" cy="4422331"/>
            <a:chOff x="-27834" y="1461819"/>
            <a:chExt cx="2923434" cy="4422331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51154" y="1470260"/>
              <a:ext cx="2797399" cy="44138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27834" y="2386341"/>
              <a:ext cx="2923434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6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창원 시민의 소리</a:t>
              </a:r>
              <a:r>
                <a:rPr lang="en-US" altLang="ko-KR" sz="16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민원</a:t>
              </a:r>
              <a:endPara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6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창원시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지적공부등록현황 </a:t>
              </a:r>
              <a:endPara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6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공영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주차장 </a:t>
              </a:r>
              <a:r>
                <a:rPr lang="ko-KR" altLang="en-US" sz="16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6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불법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주정차 단속 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CCTV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 </a:t>
              </a:r>
              <a:endPara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6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불법주차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단속 건수 </a:t>
              </a:r>
              <a:endPara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16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SKT </a:t>
              </a:r>
              <a:r>
                <a:rPr lang="ko-KR" altLang="en-US" sz="16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유동인구 </a:t>
              </a:r>
              <a:endPara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44274" y="1461819"/>
              <a:ext cx="2851326" cy="473702"/>
            </a:xfrm>
            <a:prstGeom prst="round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데이터</a:t>
              </a: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9628092" y="2965947"/>
            <a:ext cx="2393723" cy="602305"/>
          </a:xfrm>
          <a:prstGeom prst="round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 서비스 구현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3592861" y="755689"/>
            <a:ext cx="5286895" cy="5570563"/>
            <a:chOff x="3194828" y="942372"/>
            <a:chExt cx="5286895" cy="526997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3194828" y="942372"/>
              <a:ext cx="5286895" cy="459628"/>
            </a:xfrm>
            <a:prstGeom prst="round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Processing &amp; Tool</a:t>
              </a:r>
              <a:endPara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5295029" y="1602251"/>
              <a:ext cx="2932601" cy="613886"/>
              <a:chOff x="2946554" y="2229722"/>
              <a:chExt cx="2761915" cy="1114370"/>
            </a:xfrm>
            <a:solidFill>
              <a:schemeClr val="bg1">
                <a:lumMod val="85000"/>
              </a:schemeClr>
            </a:solidFill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2946554" y="2229722"/>
                <a:ext cx="1023258" cy="111437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Crawling</a:t>
                </a:r>
                <a:endParaRPr lang="ko-KR" altLang="en-US" sz="1400" dirty="0" smtClean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4049486" y="2229722"/>
                <a:ext cx="1658983" cy="52654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Selenium</a:t>
                </a:r>
                <a:endParaRPr lang="ko-KR" altLang="en-US" sz="1400" dirty="0" smtClean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53" name="모서리가 둥근 직사각형 52"/>
              <p:cNvSpPr/>
              <p:nvPr/>
            </p:nvSpPr>
            <p:spPr>
              <a:xfrm>
                <a:off x="4049485" y="2817550"/>
                <a:ext cx="1658983" cy="52654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bs4</a:t>
                </a:r>
                <a:endParaRPr lang="ko-KR" altLang="en-US" sz="1400" dirty="0" smtClean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pic>
            <p:nvPicPr>
              <p:cNvPr id="54" name="그림 53" descr="개체이(가) 표시된 사진&#10;&#10;자동 생성된 설명">
                <a:extLst>
                  <a:ext uri="{FF2B5EF4-FFF2-40B4-BE49-F238E27FC236}">
                    <a16:creationId xmlns:a16="http://schemas.microsoft.com/office/drawing/2014/main" id="{A303A1C4-90AC-48F2-8AA9-93A0F566E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8114" y="2279262"/>
                <a:ext cx="473555" cy="428567"/>
              </a:xfrm>
              <a:prstGeom prst="rect">
                <a:avLst/>
              </a:prstGeom>
              <a:grpFill/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9DC6134C-746B-4BDF-87C3-97BD1DCB2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7922" y="2805273"/>
                <a:ext cx="1009325" cy="504444"/>
              </a:xfrm>
              <a:prstGeom prst="rect">
                <a:avLst/>
              </a:prstGeom>
              <a:grpFill/>
            </p:spPr>
          </p:pic>
        </p:grpSp>
        <p:sp>
          <p:nvSpPr>
            <p:cNvPr id="21" name="대각선 방향의 모서리가 둥근 사각형 20"/>
            <p:cNvSpPr/>
            <p:nvPr/>
          </p:nvSpPr>
          <p:spPr>
            <a:xfrm>
              <a:off x="3257289" y="2815299"/>
              <a:ext cx="1889469" cy="475066"/>
            </a:xfrm>
            <a:prstGeom prst="round2Diag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데이터 정제</a:t>
              </a: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5295029" y="2375138"/>
              <a:ext cx="1086495" cy="59318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200" dirty="0" smtClean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Python</a:t>
              </a:r>
              <a:endParaRPr lang="ko-KR" altLang="en-US" sz="12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5289920" y="3065913"/>
              <a:ext cx="1091604" cy="29983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dirty="0" smtClean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</a:t>
              </a:r>
              <a:endParaRPr lang="ko-KR" altLang="en-US" sz="14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6466121" y="2371165"/>
              <a:ext cx="1761508" cy="27593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andas</a:t>
              </a:r>
              <a:endParaRPr lang="ko-KR" altLang="en-US" sz="14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6464332" y="2696304"/>
              <a:ext cx="1763297" cy="26972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N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umpy</a:t>
              </a:r>
              <a:endParaRPr lang="ko-KR" altLang="en-US" sz="14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6464332" y="3066243"/>
              <a:ext cx="1763297" cy="29950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dplyr</a:t>
              </a:r>
              <a:endParaRPr lang="ko-KR" altLang="en-US" sz="14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5" name="대각선 방향의 모서리가 둥근 사각형 34"/>
            <p:cNvSpPr/>
            <p:nvPr/>
          </p:nvSpPr>
          <p:spPr>
            <a:xfrm>
              <a:off x="3257289" y="3839484"/>
              <a:ext cx="1889469" cy="600435"/>
            </a:xfrm>
            <a:prstGeom prst="round2Diag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최종 독립변수 선택</a:t>
              </a:r>
            </a:p>
          </p:txBody>
        </p:sp>
        <p:sp>
          <p:nvSpPr>
            <p:cNvPr id="36" name="대각선 방향의 모서리가 둥근 사각형 35"/>
            <p:cNvSpPr/>
            <p:nvPr/>
          </p:nvSpPr>
          <p:spPr>
            <a:xfrm>
              <a:off x="3257291" y="1633205"/>
              <a:ext cx="1889469" cy="582930"/>
            </a:xfrm>
            <a:prstGeom prst="round2Diag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데이터 수집</a:t>
              </a:r>
            </a:p>
          </p:txBody>
        </p:sp>
        <p:sp>
          <p:nvSpPr>
            <p:cNvPr id="37" name="아래쪽 화살표 36"/>
            <p:cNvSpPr/>
            <p:nvPr/>
          </p:nvSpPr>
          <p:spPr>
            <a:xfrm>
              <a:off x="3978580" y="2382036"/>
              <a:ext cx="430190" cy="304771"/>
            </a:xfrm>
            <a:prstGeom prst="downArrow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8" name="아래쪽 화살표 37"/>
            <p:cNvSpPr/>
            <p:nvPr/>
          </p:nvSpPr>
          <p:spPr>
            <a:xfrm>
              <a:off x="3986928" y="3406460"/>
              <a:ext cx="430190" cy="304771"/>
            </a:xfrm>
            <a:prstGeom prst="downArrow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9" name="대각선 방향의 모서리가 둥근 사각형 38"/>
            <p:cNvSpPr/>
            <p:nvPr/>
          </p:nvSpPr>
          <p:spPr>
            <a:xfrm>
              <a:off x="3285641" y="4912804"/>
              <a:ext cx="4941987" cy="492718"/>
            </a:xfrm>
            <a:prstGeom prst="round2Diag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PPI </a:t>
              </a:r>
              <a:r>
                <a:rPr lang="ko-KR" altLang="en-US" sz="14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지수 개발 및 </a:t>
              </a:r>
              <a:r>
                <a:rPr lang="en-US" altLang="ko-KR" sz="14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grade </a:t>
              </a:r>
              <a:r>
                <a:rPr lang="ko-KR" altLang="en-US" sz="14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산정</a:t>
              </a: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5289920" y="3432411"/>
              <a:ext cx="2937709" cy="32989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QGIS</a:t>
              </a:r>
              <a:endParaRPr lang="ko-KR" altLang="en-US" sz="14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1" name="아래쪽 화살표 40"/>
            <p:cNvSpPr/>
            <p:nvPr/>
          </p:nvSpPr>
          <p:spPr>
            <a:xfrm>
              <a:off x="4613504" y="4560072"/>
              <a:ext cx="2449544" cy="259940"/>
            </a:xfrm>
            <a:prstGeom prst="downArrow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5289918" y="3846399"/>
              <a:ext cx="2937711" cy="597470"/>
              <a:chOff x="5633248" y="4432851"/>
              <a:chExt cx="3013482" cy="813596"/>
            </a:xfrm>
            <a:solidFill>
              <a:schemeClr val="bg1">
                <a:lumMod val="85000"/>
              </a:schemeClr>
            </a:solidFill>
          </p:grpSpPr>
          <p:sp>
            <p:nvSpPr>
              <p:cNvPr id="48" name="모서리가 둥근 직사각형 47"/>
              <p:cNvSpPr/>
              <p:nvPr/>
            </p:nvSpPr>
            <p:spPr>
              <a:xfrm>
                <a:off x="5633248" y="4433673"/>
                <a:ext cx="1119760" cy="81277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R</a:t>
                </a:r>
                <a:endParaRPr lang="ko-KR" altLang="en-US" sz="1400" dirty="0" smtClean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6844312" y="4432851"/>
                <a:ext cx="1802418" cy="36652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Kmeans </a:t>
                </a:r>
                <a:endParaRPr lang="ko-KR" altLang="en-US" sz="1400" dirty="0" smtClean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6837953" y="4891504"/>
                <a:ext cx="1808777" cy="34956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Correlation test</a:t>
                </a:r>
                <a:endParaRPr lang="ko-KR" altLang="en-US" sz="1400" dirty="0" smtClean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sp>
          <p:nvSpPr>
            <p:cNvPr id="43" name="대각선 방향의 모서리가 둥근 사각형 42"/>
            <p:cNvSpPr/>
            <p:nvPr/>
          </p:nvSpPr>
          <p:spPr>
            <a:xfrm>
              <a:off x="3277095" y="5874454"/>
              <a:ext cx="1889469" cy="337887"/>
            </a:xfrm>
            <a:prstGeom prst="round2Diag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시각화</a:t>
              </a: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5289918" y="5842029"/>
              <a:ext cx="2937710" cy="370315"/>
              <a:chOff x="5622842" y="4301169"/>
              <a:chExt cx="3013481" cy="504271"/>
            </a:xfrm>
            <a:solidFill>
              <a:srgbClr val="D9D9D9"/>
            </a:solidFill>
          </p:grpSpPr>
          <p:sp>
            <p:nvSpPr>
              <p:cNvPr id="46" name="모서리가 둥근 직사각형 45"/>
              <p:cNvSpPr/>
              <p:nvPr/>
            </p:nvSpPr>
            <p:spPr>
              <a:xfrm>
                <a:off x="5622842" y="4301170"/>
                <a:ext cx="1119759" cy="50427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Python</a:t>
                </a:r>
                <a:endParaRPr lang="ko-KR" altLang="en-US" sz="1400" dirty="0" smtClean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6827547" y="4301169"/>
                <a:ext cx="1808776" cy="50426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folium</a:t>
                </a:r>
                <a:endParaRPr lang="ko-KR" altLang="en-US" sz="1400" dirty="0" smtClean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sp>
          <p:nvSpPr>
            <p:cNvPr id="45" name="아래쪽 화살표 44"/>
            <p:cNvSpPr/>
            <p:nvPr/>
          </p:nvSpPr>
          <p:spPr>
            <a:xfrm>
              <a:off x="4006734" y="5496661"/>
              <a:ext cx="430190" cy="304771"/>
            </a:xfrm>
            <a:prstGeom prst="downArrow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cxnSp>
        <p:nvCxnSpPr>
          <p:cNvPr id="56" name="꺾인 연결선 55"/>
          <p:cNvCxnSpPr/>
          <p:nvPr/>
        </p:nvCxnSpPr>
        <p:spPr>
          <a:xfrm flipV="1">
            <a:off x="2726085" y="3665471"/>
            <a:ext cx="658599" cy="4436"/>
          </a:xfrm>
          <a:prstGeom prst="bentConnector3">
            <a:avLst/>
          </a:prstGeom>
          <a:ln w="57150">
            <a:solidFill>
              <a:srgbClr val="FF9999"/>
            </a:solidFill>
            <a:prstDash val="sysDash"/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/>
          <p:nvPr/>
        </p:nvCxnSpPr>
        <p:spPr>
          <a:xfrm flipV="1">
            <a:off x="8969493" y="3817404"/>
            <a:ext cx="658599" cy="4436"/>
          </a:xfrm>
          <a:prstGeom prst="bentConnector3">
            <a:avLst/>
          </a:prstGeom>
          <a:ln w="57150">
            <a:solidFill>
              <a:srgbClr val="FF9999"/>
            </a:solidFill>
            <a:prstDash val="sysDash"/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9777343" y="3756116"/>
            <a:ext cx="951277" cy="6264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Shiny</a:t>
            </a:r>
            <a:endParaRPr lang="ko-KR" altLang="en-US" sz="1400" dirty="0" smtClean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0937875" y="3748995"/>
            <a:ext cx="894861" cy="6406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leaflet</a:t>
            </a:r>
            <a:endParaRPr lang="ko-KR" altLang="en-US" sz="1400" dirty="0" smtClean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13F6EC0-F0A3-429F-A2C1-8917B7ABC1D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66" y="3031810"/>
            <a:ext cx="519895" cy="266615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A5F8C310-0F82-4926-BF8A-300575372E7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204" y="3404328"/>
            <a:ext cx="522873" cy="280359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521" y="2424005"/>
            <a:ext cx="352486" cy="29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9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flipV="1">
            <a:off x="0" y="0"/>
            <a:ext cx="12192000" cy="10160"/>
          </a:xfrm>
          <a:prstGeom prst="line">
            <a:avLst/>
          </a:prstGeom>
          <a:ln w="330200">
            <a:solidFill>
              <a:srgbClr val="FF0000">
                <a:alpha val="6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0" y="6833970"/>
            <a:ext cx="12192000" cy="10160"/>
          </a:xfrm>
          <a:prstGeom prst="line">
            <a:avLst/>
          </a:prstGeom>
          <a:ln w="330200">
            <a:solidFill>
              <a:srgbClr val="FF0000">
                <a:alpha val="6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2637331" y="2873409"/>
            <a:ext cx="189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김한슬 </a:t>
            </a:r>
            <a:r>
              <a:rPr lang="en-US" altLang="ko-KR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(25)</a:t>
            </a:r>
          </a:p>
          <a:p>
            <a:pPr algn="ctr"/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창원 대학교 </a:t>
            </a:r>
            <a:endParaRPr lang="ko-KR" altLang="en-US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2716733" y="5728379"/>
            <a:ext cx="189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서상훈 </a:t>
            </a:r>
            <a:r>
              <a:rPr lang="en-US" altLang="ko-KR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(25)</a:t>
            </a:r>
          </a:p>
          <a:p>
            <a:pPr algn="ctr"/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경상 대학교 </a:t>
            </a:r>
            <a:endParaRPr lang="ko-KR" altLang="en-US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7917050" y="5708146"/>
            <a:ext cx="189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안예림 </a:t>
            </a:r>
            <a:r>
              <a:rPr lang="en-US" altLang="ko-KR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(23)</a:t>
            </a:r>
          </a:p>
          <a:p>
            <a:pPr algn="ctr"/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창원 대학교 </a:t>
            </a:r>
            <a:endParaRPr lang="ko-KR" altLang="en-US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7963345" y="2842379"/>
            <a:ext cx="189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신혜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</a:t>
            </a:r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(23)</a:t>
            </a:r>
          </a:p>
          <a:p>
            <a:pPr algn="ctr"/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대구 대학교 </a:t>
            </a:r>
            <a:endParaRPr lang="ko-KR" altLang="en-US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5196214" y="3893230"/>
            <a:ext cx="189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김규동 </a:t>
            </a:r>
            <a:r>
              <a:rPr lang="en-US" altLang="ko-KR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(25)</a:t>
            </a:r>
          </a:p>
          <a:p>
            <a:pPr algn="ctr"/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경상 대학교 </a:t>
            </a:r>
            <a:endParaRPr lang="ko-KR" altLang="en-US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사각형: 둥근 모서리 10">
            <a:extLst>
              <a:ext uri="{FF2B5EF4-FFF2-40B4-BE49-F238E27FC236}">
                <a16:creationId xmlns:a16="http://schemas.microsoft.com/office/drawing/2014/main" id="{3F08DDA3-D628-4B93-913E-3A7CF7F143FA}"/>
              </a:ext>
            </a:extLst>
          </p:cNvPr>
          <p:cNvSpPr/>
          <p:nvPr/>
        </p:nvSpPr>
        <p:spPr>
          <a:xfrm>
            <a:off x="1123307" y="860728"/>
            <a:ext cx="1806036" cy="4994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  <a:endParaRPr lang="ko-KR" altLang="en-US" sz="22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56" y="860728"/>
            <a:ext cx="1987200" cy="198720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56" y="3669818"/>
            <a:ext cx="1987200" cy="19872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037" y="860728"/>
            <a:ext cx="1987200" cy="19872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122" y="3720946"/>
            <a:ext cx="1987200" cy="19872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14" y="1854328"/>
            <a:ext cx="1987774" cy="19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7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한쪽 모서리가 잘린 사각형 2"/>
          <p:cNvSpPr/>
          <p:nvPr/>
        </p:nvSpPr>
        <p:spPr>
          <a:xfrm>
            <a:off x="0" y="0"/>
            <a:ext cx="3556000" cy="1084729"/>
          </a:xfrm>
          <a:prstGeom prst="snip1Rect">
            <a:avLst>
              <a:gd name="adj" fmla="val 50000"/>
            </a:avLst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최종 독립변수</a:t>
            </a:r>
            <a:endParaRPr lang="ko-KR" altLang="en-US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79695" y="4193340"/>
            <a:ext cx="3015999" cy="2445464"/>
            <a:chOff x="957349" y="1265140"/>
            <a:chExt cx="3015999" cy="2445464"/>
          </a:xfrm>
        </p:grpSpPr>
        <p:grpSp>
          <p:nvGrpSpPr>
            <p:cNvPr id="27" name="그룹 26"/>
            <p:cNvGrpSpPr/>
            <p:nvPr/>
          </p:nvGrpSpPr>
          <p:grpSpPr>
            <a:xfrm>
              <a:off x="1327767" y="1265140"/>
              <a:ext cx="2150216" cy="1592360"/>
              <a:chOff x="750587" y="1362808"/>
              <a:chExt cx="3882959" cy="3121754"/>
            </a:xfrm>
          </p:grpSpPr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0587" y="1362808"/>
                <a:ext cx="3882959" cy="3121754"/>
              </a:xfrm>
              <a:prstGeom prst="rect">
                <a:avLst/>
              </a:prstGeom>
            </p:spPr>
          </p:pic>
          <p:sp>
            <p:nvSpPr>
              <p:cNvPr id="30" name="타원 29"/>
              <p:cNvSpPr/>
              <p:nvPr/>
            </p:nvSpPr>
            <p:spPr>
              <a:xfrm>
                <a:off x="3556000" y="2110153"/>
                <a:ext cx="316523" cy="237393"/>
              </a:xfrm>
              <a:prstGeom prst="ellipse">
                <a:avLst/>
              </a:prstGeom>
              <a:solidFill>
                <a:srgbClr val="0808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3775808" y="2388232"/>
                <a:ext cx="316523" cy="237393"/>
              </a:xfrm>
              <a:prstGeom prst="ellipse">
                <a:avLst/>
              </a:prstGeom>
              <a:solidFill>
                <a:srgbClr val="0808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1566985" y="2427798"/>
                <a:ext cx="217854" cy="197827"/>
              </a:xfrm>
              <a:prstGeom prst="ellipse">
                <a:avLst/>
              </a:prstGeom>
              <a:solidFill>
                <a:srgbClr val="0808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1652954" y="2725858"/>
                <a:ext cx="131885" cy="177846"/>
              </a:xfrm>
              <a:prstGeom prst="ellipse">
                <a:avLst/>
              </a:prstGeom>
              <a:solidFill>
                <a:srgbClr val="0808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371600" y="3218227"/>
                <a:ext cx="131885" cy="177846"/>
              </a:xfrm>
              <a:prstGeom prst="ellipse">
                <a:avLst/>
              </a:prstGeom>
              <a:solidFill>
                <a:srgbClr val="0808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957349" y="2964246"/>
              <a:ext cx="3015999" cy="746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의창구 성산구 마산회원구</a:t>
              </a:r>
              <a:r>
                <a:rPr lang="en-US" altLang="ko-KR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sz="15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</a:t>
              </a:r>
              <a:r>
                <a:rPr lang="ko-KR" altLang="en-US" sz="15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개의 구</a:t>
              </a:r>
              <a:endParaRPr lang="en-US" altLang="ko-KR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2000" dirty="0" smtClean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불법 주정차 단속 건수 </a:t>
              </a:r>
              <a:endPara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231080" y="1238491"/>
            <a:ext cx="4089545" cy="2630638"/>
            <a:chOff x="3922278" y="1209588"/>
            <a:chExt cx="4089545" cy="2630638"/>
          </a:xfrm>
        </p:grpSpPr>
        <p:sp>
          <p:nvSpPr>
            <p:cNvPr id="36" name="TextBox 35"/>
            <p:cNvSpPr txBox="1"/>
            <p:nvPr/>
          </p:nvSpPr>
          <p:spPr>
            <a:xfrm>
              <a:off x="3922278" y="2939980"/>
              <a:ext cx="4089545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의창구 성산구 마산회원구</a:t>
              </a:r>
              <a:r>
                <a:rPr lang="en-US" altLang="ko-KR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3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개의 </a:t>
              </a:r>
              <a:r>
                <a:rPr lang="ko-KR" altLang="en-US" sz="15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구</a:t>
              </a:r>
              <a:endParaRPr lang="en-US" altLang="ko-KR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불법 주정차 단속</a:t>
              </a:r>
              <a:r>
                <a:rPr lang="en-US" altLang="ko-KR" sz="2000" dirty="0" smtClean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CCTV </a:t>
              </a:r>
              <a:r>
                <a:rPr lang="ko-KR" altLang="en-US" sz="2000" dirty="0" smtClean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설치 현황</a:t>
              </a:r>
              <a:endPara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6403" y="1209588"/>
              <a:ext cx="2100886" cy="1697117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4095386" y="4135308"/>
            <a:ext cx="2425938" cy="2413430"/>
            <a:chOff x="1671657" y="3930645"/>
            <a:chExt cx="2425938" cy="2478740"/>
          </a:xfrm>
        </p:grpSpPr>
        <p:sp>
          <p:nvSpPr>
            <p:cNvPr id="42" name="TextBox 41"/>
            <p:cNvSpPr txBox="1"/>
            <p:nvPr/>
          </p:nvSpPr>
          <p:spPr>
            <a:xfrm>
              <a:off x="1883490" y="6009275"/>
              <a:ext cx="22141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공영주차장 면수</a:t>
              </a:r>
              <a:endPara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657" y="3930645"/>
              <a:ext cx="2275164" cy="1995218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7320625" y="1776460"/>
            <a:ext cx="4379740" cy="4302945"/>
            <a:chOff x="4695958" y="4006001"/>
            <a:chExt cx="5366312" cy="2745800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5958" y="4006001"/>
              <a:ext cx="5366312" cy="1919862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5049431" y="6131999"/>
              <a:ext cx="4852879" cy="619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공영주차장 이용 시간</a:t>
              </a:r>
              <a:endParaRPr lang="en-US" altLang="ko-KR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공영주차장 </a:t>
              </a:r>
              <a:r>
                <a:rPr lang="ko-KR" altLang="en-US" sz="2000" dirty="0" smtClean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이용 요금</a:t>
              </a:r>
              <a:endPara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00389" y="1250447"/>
            <a:ext cx="3255611" cy="2652098"/>
            <a:chOff x="300389" y="1250447"/>
            <a:chExt cx="3255611" cy="2652098"/>
          </a:xfrm>
        </p:grpSpPr>
        <p:sp>
          <p:nvSpPr>
            <p:cNvPr id="39" name="TextBox 38"/>
            <p:cNvSpPr txBox="1"/>
            <p:nvPr/>
          </p:nvSpPr>
          <p:spPr>
            <a:xfrm>
              <a:off x="300389" y="3002299"/>
              <a:ext cx="3255611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dirty="0" err="1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토지별</a:t>
              </a:r>
              <a:r>
                <a:rPr lang="ko-KR" altLang="en-US" sz="15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시간</a:t>
              </a:r>
              <a:r>
                <a:rPr lang="en-US" altLang="ko-KR" sz="15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15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요일</a:t>
              </a:r>
              <a:endParaRPr lang="en-US" altLang="ko-KR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유동인구</a:t>
              </a:r>
              <a:endPara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935" y="1250447"/>
              <a:ext cx="2447351" cy="1772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298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한쪽 모서리가 잘린 사각형 2"/>
          <p:cNvSpPr/>
          <p:nvPr/>
        </p:nvSpPr>
        <p:spPr>
          <a:xfrm>
            <a:off x="0" y="0"/>
            <a:ext cx="3556000" cy="1084729"/>
          </a:xfrm>
          <a:prstGeom prst="snip1Rect">
            <a:avLst>
              <a:gd name="adj" fmla="val 50000"/>
            </a:avLst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관련 근거</a:t>
            </a:r>
            <a:endParaRPr lang="ko-KR" altLang="en-US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77" y="1542195"/>
            <a:ext cx="5230667" cy="4747767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5943600" y="-45720"/>
            <a:ext cx="6248400" cy="6931152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200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200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</a:t>
            </a:r>
            <a:r>
              <a:rPr lang="ko-KR" alt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주차면수</a:t>
            </a:r>
            <a:endParaRPr lang="en-US" altLang="ko-KR" sz="4000" dirty="0" smtClean="0">
              <a:solidFill>
                <a:schemeClr val="accent4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이용</a:t>
            </a:r>
            <a:r>
              <a:rPr lang="ko-KR" alt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요금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이용</a:t>
            </a:r>
            <a:r>
              <a:rPr lang="ko-KR" alt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시간 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</a:t>
            </a:r>
            <a:endParaRPr lang="en-US" altLang="ko-KR" sz="4000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근거 확인</a:t>
            </a:r>
            <a:endParaRPr lang="ko-KR" altLang="en-US" sz="4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023" y="542364"/>
            <a:ext cx="2697554" cy="2697554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2795953" y="6346869"/>
            <a:ext cx="2988319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1400" kern="0" dirty="0" smtClean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출처 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서울특별시 주차정보안내시스템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09610" y="2812212"/>
            <a:ext cx="2157613" cy="1621766"/>
          </a:xfrm>
          <a:prstGeom prst="rect">
            <a:avLst/>
          </a:prstGeom>
          <a:noFill/>
          <a:ln w="76200">
            <a:solidFill>
              <a:srgbClr val="FF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88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1" y="0"/>
            <a:ext cx="6252000" cy="2956816"/>
          </a:xfrm>
          <a:prstGeom prst="rect">
            <a:avLst/>
          </a:prstGeom>
        </p:spPr>
      </p:pic>
      <p:sp>
        <p:nvSpPr>
          <p:cNvPr id="3" name="한쪽 모서리가 잘린 사각형 2"/>
          <p:cNvSpPr/>
          <p:nvPr/>
        </p:nvSpPr>
        <p:spPr>
          <a:xfrm>
            <a:off x="0" y="0"/>
            <a:ext cx="3556000" cy="1084729"/>
          </a:xfrm>
          <a:prstGeom prst="snip1Rect">
            <a:avLst>
              <a:gd name="adj" fmla="val 50000"/>
            </a:avLst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관련 근거</a:t>
            </a:r>
            <a:endParaRPr lang="ko-KR" altLang="en-US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22444"/>
            <a:ext cx="5940000" cy="688044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4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5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54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5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유동인구</a:t>
            </a:r>
            <a:r>
              <a:rPr lang="ko-KR" altLang="en-US" sz="5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사용</a:t>
            </a:r>
            <a:endParaRPr lang="en-US" altLang="ko-KR" sz="54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5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근거</a:t>
            </a:r>
            <a:r>
              <a:rPr lang="en-US" altLang="ko-KR" sz="5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5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확인</a:t>
            </a:r>
            <a:endParaRPr lang="en-US" altLang="ko-KR" sz="5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23" y="357419"/>
            <a:ext cx="2697554" cy="26975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320" y="1702103"/>
            <a:ext cx="6064482" cy="18670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5399" y="4988483"/>
            <a:ext cx="61750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SK</a:t>
            </a:r>
            <a:r>
              <a:rPr lang="ko-KR" altLang="en-US" sz="40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텔레콤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은</a:t>
            </a:r>
            <a:r>
              <a:rPr lang="ko-KR" altLang="en-US" sz="3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유동인구</a:t>
            </a:r>
            <a:r>
              <a:rPr lang="ko-KR" altLang="en-US" sz="3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데이터를</a:t>
            </a:r>
            <a:endParaRPr lang="en-US" altLang="ko-KR" sz="3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사용해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수요</a:t>
            </a:r>
            <a:r>
              <a:rPr lang="en-US" altLang="ko-KR" sz="3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공급을 분석했다</a:t>
            </a:r>
            <a:r>
              <a:rPr lang="en-US" altLang="ko-KR" sz="3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984601" y="1702103"/>
            <a:ext cx="6189111" cy="933520"/>
          </a:xfrm>
          <a:prstGeom prst="rect">
            <a:avLst/>
          </a:prstGeom>
          <a:noFill/>
          <a:ln w="76200">
            <a:solidFill>
              <a:srgbClr val="FF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 rot="5400000">
            <a:off x="8630378" y="3713653"/>
            <a:ext cx="845128" cy="969818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877000" y="6362270"/>
            <a:ext cx="1295547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1400" kern="0" dirty="0" smtClean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출처 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T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맵 주차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43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997" y="129589"/>
            <a:ext cx="5693058" cy="4394555"/>
          </a:xfrm>
          <a:prstGeom prst="rect">
            <a:avLst/>
          </a:prstGeom>
        </p:spPr>
      </p:pic>
      <p:sp>
        <p:nvSpPr>
          <p:cNvPr id="3" name="한쪽 모서리가 잘린 사각형 2"/>
          <p:cNvSpPr/>
          <p:nvPr/>
        </p:nvSpPr>
        <p:spPr>
          <a:xfrm>
            <a:off x="0" y="0"/>
            <a:ext cx="3556000" cy="1084729"/>
          </a:xfrm>
          <a:prstGeom prst="snip1Rect">
            <a:avLst>
              <a:gd name="adj" fmla="val 50000"/>
            </a:avLst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관련 근거</a:t>
            </a:r>
            <a:endParaRPr lang="ko-KR" altLang="en-US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22444"/>
            <a:ext cx="5940000" cy="688044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4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5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54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5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CCTV</a:t>
            </a:r>
            <a:r>
              <a:rPr lang="ko-KR" alt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5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설치대수</a:t>
            </a:r>
            <a:endParaRPr lang="en-US" altLang="ko-KR" sz="5400" dirty="0" smtClean="0">
              <a:solidFill>
                <a:schemeClr val="accent4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근거 확인</a:t>
            </a:r>
            <a:endParaRPr lang="en-US" altLang="ko-KR" sz="5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23" y="357419"/>
            <a:ext cx="2697554" cy="26975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6625" y="4546388"/>
            <a:ext cx="471154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한국국토정보공사</a:t>
            </a:r>
            <a:r>
              <a:rPr lang="ko-KR" altLang="en-US" sz="3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는</a:t>
            </a:r>
            <a:endParaRPr lang="en-US" altLang="ko-KR" sz="3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40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CCTV</a:t>
            </a:r>
            <a:r>
              <a:rPr lang="ko-KR" altLang="en-US" sz="40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 현황</a:t>
            </a:r>
            <a:r>
              <a:rPr lang="ko-KR" altLang="en-US" sz="3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</a:t>
            </a:r>
            <a:endParaRPr lang="en-US" altLang="ko-KR" sz="3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사용해</a:t>
            </a:r>
            <a:r>
              <a:rPr lang="en-US" altLang="ko-KR" sz="3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앱을 개발한다</a:t>
            </a:r>
            <a:r>
              <a:rPr lang="en-US" altLang="ko-KR" sz="3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657914" y="6362270"/>
            <a:ext cx="2497800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1400" kern="0" dirty="0" smtClean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출처 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한국국토정보공사 공사보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739127" y="2240280"/>
            <a:ext cx="4889043" cy="466344"/>
          </a:xfrm>
          <a:prstGeom prst="rect">
            <a:avLst/>
          </a:prstGeom>
          <a:noFill/>
          <a:ln w="57150">
            <a:solidFill>
              <a:srgbClr val="FF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84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CBCB6FC-E78F-4771-A528-DE163EAF1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699" y="0"/>
            <a:ext cx="4377123" cy="462390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021117-599E-4BFE-8381-57D218292A76}"/>
              </a:ext>
            </a:extLst>
          </p:cNvPr>
          <p:cNvSpPr/>
          <p:nvPr/>
        </p:nvSpPr>
        <p:spPr>
          <a:xfrm>
            <a:off x="5937045" y="3148444"/>
            <a:ext cx="3987097" cy="561109"/>
          </a:xfrm>
          <a:prstGeom prst="rect">
            <a:avLst/>
          </a:prstGeom>
          <a:noFill/>
          <a:ln w="76200">
            <a:solidFill>
              <a:srgbClr val="FF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37DEFE-5673-4663-8AD9-A73A03A6C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645" y="1084729"/>
            <a:ext cx="3638550" cy="2924175"/>
          </a:xfrm>
          <a:prstGeom prst="rect">
            <a:avLst/>
          </a:prstGeom>
        </p:spPr>
      </p:pic>
      <p:sp>
        <p:nvSpPr>
          <p:cNvPr id="3" name="한쪽 모서리가 잘린 사각형 2"/>
          <p:cNvSpPr/>
          <p:nvPr/>
        </p:nvSpPr>
        <p:spPr>
          <a:xfrm>
            <a:off x="0" y="0"/>
            <a:ext cx="3556000" cy="1084729"/>
          </a:xfrm>
          <a:prstGeom prst="snip1Rect">
            <a:avLst>
              <a:gd name="adj" fmla="val 50000"/>
            </a:avLst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관련 근거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50762" y="2775189"/>
            <a:ext cx="3635433" cy="561109"/>
          </a:xfrm>
          <a:prstGeom prst="rect">
            <a:avLst/>
          </a:prstGeom>
          <a:noFill/>
          <a:ln w="76200">
            <a:solidFill>
              <a:srgbClr val="FF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01943" y="4645206"/>
            <a:ext cx="53559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불법 주정차단속건수</a:t>
            </a:r>
            <a:r>
              <a:rPr lang="ko-KR" altLang="en-US" sz="3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</a:t>
            </a:r>
            <a:endParaRPr lang="en-US" altLang="ko-KR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주차가능여부에 영향을 </a:t>
            </a:r>
            <a:r>
              <a:rPr lang="ko-KR" altLang="en-US" sz="3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미친다</a:t>
            </a:r>
            <a:r>
              <a:rPr lang="en-US" altLang="ko-KR" sz="3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en-US" altLang="ko-KR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000984" y="5932813"/>
            <a:ext cx="4974439" cy="78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출처 </a:t>
            </a:r>
            <a:r>
              <a:rPr lang="en-US" altLang="ko-KR" sz="14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2015 </a:t>
            </a:r>
            <a:r>
              <a:rPr lang="ko-KR" altLang="en-US" sz="14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대중교통전용지구를 통한 도시재생 활성화 방안 연구</a:t>
            </a:r>
            <a:endParaRPr lang="en-US" altLang="ko-KR" sz="1400" kern="0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 fontAlgn="base" latinLnBrk="0">
              <a:lnSpc>
                <a:spcPct val="160000"/>
              </a:lnSpc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   2013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불법주정차 관리체계에 관한 연구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불법 </a:t>
            </a:r>
            <a:r>
              <a:rPr lang="ko-KR" altLang="en-US" sz="4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주정차단속건수</a:t>
            </a:r>
            <a:r>
              <a:rPr lang="en-US" altLang="ko-KR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근거 확인</a:t>
            </a:r>
            <a:r>
              <a:rPr lang="en-US" altLang="ko-KR" sz="5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sz="5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5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※ </a:t>
            </a:r>
            <a:r>
              <a:rPr lang="ko-KR" altLang="en-US" sz="6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신뢰성</a:t>
            </a:r>
            <a:r>
              <a:rPr lang="ko-KR" altLang="en-US" sz="5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있는 독립변수 선별</a:t>
            </a:r>
            <a:r>
              <a:rPr lang="en-US" altLang="ko-KR" sz="5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5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완료 </a:t>
            </a:r>
            <a:r>
              <a:rPr lang="en-US" altLang="ko-KR" sz="5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※</a:t>
            </a:r>
            <a:endParaRPr lang="en-US" altLang="ko-KR" sz="5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223" y="450890"/>
            <a:ext cx="2697554" cy="269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잘린 사각형 1"/>
          <p:cNvSpPr/>
          <p:nvPr/>
        </p:nvSpPr>
        <p:spPr>
          <a:xfrm>
            <a:off x="3217985" y="2296041"/>
            <a:ext cx="5222629" cy="2387827"/>
          </a:xfrm>
          <a:prstGeom prst="snip1Rect">
            <a:avLst/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03. PPI </a:t>
            </a:r>
            <a:r>
              <a:rPr lang="ko-KR" altLang="en-US" sz="4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지수개발</a:t>
            </a:r>
            <a:endParaRPr lang="ko-KR" altLang="en-US" sz="4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0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한쪽 모서리가 잘린 사각형 11"/>
          <p:cNvSpPr/>
          <p:nvPr/>
        </p:nvSpPr>
        <p:spPr>
          <a:xfrm>
            <a:off x="-1" y="0"/>
            <a:ext cx="6264614" cy="1084729"/>
          </a:xfrm>
          <a:prstGeom prst="snip1Rect">
            <a:avLst>
              <a:gd name="adj" fmla="val 50000"/>
            </a:avLst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주차가능지수</a:t>
            </a:r>
            <a:r>
              <a:rPr lang="en-US" altLang="ko-KR" sz="23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3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2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PPI, Parking Possibility Index)</a:t>
            </a:r>
            <a:endParaRPr lang="ko-KR" altLang="en-US" sz="2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06663" y="1602772"/>
            <a:ext cx="4508582" cy="4380227"/>
            <a:chOff x="1131538" y="1884857"/>
            <a:chExt cx="4508582" cy="4380227"/>
          </a:xfrm>
        </p:grpSpPr>
        <p:sp>
          <p:nvSpPr>
            <p:cNvPr id="3" name="직사각형 2"/>
            <p:cNvSpPr/>
            <p:nvPr/>
          </p:nvSpPr>
          <p:spPr>
            <a:xfrm>
              <a:off x="1131538" y="1884857"/>
              <a:ext cx="4508582" cy="1031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5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각 변수에 대한 전처리</a:t>
              </a:r>
              <a:endParaRPr lang="en-US" altLang="ko-KR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-&gt; </a:t>
              </a: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주차 가능 </a:t>
              </a:r>
              <a:r>
                <a:rPr lang="ko-KR" altLang="en-US" sz="3600" dirty="0" smtClean="0">
                  <a:solidFill>
                    <a:schemeClr val="accent6">
                      <a:lumMod val="7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확률 상승</a:t>
              </a:r>
              <a:endParaRPr lang="en-US" altLang="ko-KR" sz="3600" dirty="0" smtClean="0">
                <a:solidFill>
                  <a:schemeClr val="accent6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913" y="3077644"/>
              <a:ext cx="907005" cy="90700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222651" y="3292417"/>
              <a:ext cx="3294492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500" dirty="0">
                  <a:solidFill>
                    <a:schemeClr val="accent5">
                      <a:lumMod val="7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음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의 상관관계 → </a:t>
              </a:r>
              <a:r>
                <a:rPr lang="ko-KR" altLang="en-US" sz="2500" dirty="0">
                  <a:solidFill>
                    <a:srgbClr val="FF545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양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의 상관관계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913" y="4189680"/>
              <a:ext cx="1012034" cy="1012034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2281065" y="4323086"/>
              <a:ext cx="2715808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무료이면 </a:t>
              </a:r>
              <a:r>
                <a:rPr lang="en-US" altLang="ko-KR" sz="2500" dirty="0" smtClean="0">
                  <a:solidFill>
                    <a:schemeClr val="accent6">
                      <a:lumMod val="7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유료이면 </a:t>
              </a:r>
              <a:r>
                <a:rPr lang="en-US" altLang="ko-KR" sz="2500" dirty="0" smtClean="0">
                  <a:solidFill>
                    <a:schemeClr val="accent6">
                      <a:lumMod val="7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</a:t>
              </a:r>
              <a:endParaRPr lang="ko-KR" altLang="en-US" sz="2500" dirty="0">
                <a:solidFill>
                  <a:schemeClr val="accent6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943" y="5382359"/>
              <a:ext cx="882725" cy="882725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2281065" y="5497531"/>
              <a:ext cx="2949846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야간개방이면 </a:t>
              </a:r>
              <a:r>
                <a:rPr lang="en-US" altLang="ko-KR" sz="2500" dirty="0" smtClean="0">
                  <a:solidFill>
                    <a:schemeClr val="accent6">
                      <a:lumMod val="7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아니면 </a:t>
              </a:r>
              <a:r>
                <a:rPr lang="en-US" altLang="ko-KR" sz="2500" dirty="0" smtClean="0">
                  <a:solidFill>
                    <a:schemeClr val="accent6">
                      <a:lumMod val="7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</a:t>
              </a:r>
              <a:endParaRPr lang="ko-KR" altLang="en-US" sz="2500" dirty="0">
                <a:solidFill>
                  <a:schemeClr val="accent6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727" y="2352512"/>
            <a:ext cx="1436913" cy="14369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107463" y="2028831"/>
            <a:ext cx="5084537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균등가중방법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통한 가중치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(10)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부여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→ 단위 조정 및 점수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환산</a:t>
            </a:r>
            <a:endParaRPr lang="en-US" altLang="ko-KR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평균 </a:t>
            </a:r>
            <a:r>
              <a:rPr lang="en-US" altLang="ko-KR" sz="2300" dirty="0" smtClean="0">
                <a:solidFill>
                  <a:schemeClr val="accent6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60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표준편차 약 </a:t>
            </a:r>
            <a:r>
              <a:rPr lang="en-US" altLang="ko-KR" sz="2300" dirty="0" smtClean="0">
                <a:solidFill>
                  <a:schemeClr val="accent6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34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지수 결과값 </a:t>
            </a:r>
            <a:r>
              <a:rPr lang="en-US" altLang="ko-KR" sz="30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0~200</a:t>
            </a:r>
            <a:r>
              <a:rPr lang="ko-KR" altLang="en-US" sz="30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</a:t>
            </a:r>
            <a:endParaRPr lang="en-US" altLang="ko-KR" sz="3000" dirty="0">
              <a:solidFill>
                <a:srgbClr val="FF545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40001" y="1398248"/>
            <a:ext cx="441819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정규화</a:t>
            </a:r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실시 후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평균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표준편차 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144904" y="4279528"/>
            <a:ext cx="5608389" cy="2423740"/>
          </a:xfrm>
          <a:prstGeom prst="rect">
            <a:avLst/>
          </a:prstGeom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균등가중방법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개별 지표에 </a:t>
            </a: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동일한 가중치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부여하는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방법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개별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지표 간 통계적 또는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실증적인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근거를 </a:t>
            </a: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명확하게 파악할 수 없는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경우에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활용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출처 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(2010-11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호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기업기술혁신역량지수 개발 및 적용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서규원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484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7513014" y="2559322"/>
            <a:ext cx="3613398" cy="3190164"/>
            <a:chOff x="7769293" y="1559020"/>
            <a:chExt cx="4048870" cy="3744402"/>
          </a:xfrm>
        </p:grpSpPr>
        <p:sp>
          <p:nvSpPr>
            <p:cNvPr id="19" name="타원 18"/>
            <p:cNvSpPr/>
            <p:nvPr/>
          </p:nvSpPr>
          <p:spPr>
            <a:xfrm>
              <a:off x="8884230" y="2586580"/>
              <a:ext cx="1771331" cy="1711470"/>
            </a:xfrm>
            <a:prstGeom prst="ellipse">
              <a:avLst/>
            </a:prstGeom>
            <a:solidFill>
              <a:schemeClr val="bg1">
                <a:lumMod val="5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PPG</a:t>
              </a:r>
              <a:endPara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20" name="직선 연결선 19"/>
            <p:cNvCxnSpPr>
              <a:stCxn id="29" idx="3"/>
              <a:endCxn id="19" idx="7"/>
            </p:cNvCxnSpPr>
            <p:nvPr/>
          </p:nvCxnSpPr>
          <p:spPr>
            <a:xfrm flipH="1">
              <a:off x="10396155" y="2371430"/>
              <a:ext cx="445426" cy="465789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/>
            <p:cNvSpPr/>
            <p:nvPr/>
          </p:nvSpPr>
          <p:spPr>
            <a:xfrm>
              <a:off x="7927489" y="4081561"/>
              <a:ext cx="914400" cy="851629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/>
                <a:t>B</a:t>
              </a:r>
              <a:endParaRPr lang="ko-KR" altLang="en-US" sz="4400" dirty="0"/>
            </a:p>
          </p:txBody>
        </p:sp>
        <p:cxnSp>
          <p:nvCxnSpPr>
            <p:cNvPr id="22" name="직선 연결선 21"/>
            <p:cNvCxnSpPr>
              <a:stCxn id="19" idx="1"/>
              <a:endCxn id="25" idx="5"/>
            </p:cNvCxnSpPr>
            <p:nvPr/>
          </p:nvCxnSpPr>
          <p:spPr>
            <a:xfrm flipH="1" flipV="1">
              <a:off x="8675625" y="2454287"/>
              <a:ext cx="468010" cy="382932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/>
            <p:cNvSpPr/>
            <p:nvPr/>
          </p:nvSpPr>
          <p:spPr>
            <a:xfrm>
              <a:off x="11100986" y="3539175"/>
              <a:ext cx="717177" cy="702716"/>
            </a:xfrm>
            <a:prstGeom prst="ellipse">
              <a:avLst/>
            </a:prstGeom>
            <a:solidFill>
              <a:srgbClr val="CC99FF">
                <a:alpha val="5058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</a:t>
              </a:r>
              <a:endParaRPr lang="ko-KR" altLang="en-US" sz="3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24" name="직선 연결선 23"/>
            <p:cNvCxnSpPr>
              <a:stCxn id="19" idx="3"/>
            </p:cNvCxnSpPr>
            <p:nvPr/>
          </p:nvCxnSpPr>
          <p:spPr>
            <a:xfrm flipH="1">
              <a:off x="8785618" y="4047411"/>
              <a:ext cx="358017" cy="274402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7769293" y="1559020"/>
              <a:ext cx="1061833" cy="1048872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</a:t>
              </a:r>
              <a:endParaRPr lang="ko-KR" altLang="en-US" sz="5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26" name="직선 연결선 25"/>
            <p:cNvCxnSpPr>
              <a:endCxn id="27" idx="1"/>
            </p:cNvCxnSpPr>
            <p:nvPr/>
          </p:nvCxnSpPr>
          <p:spPr>
            <a:xfrm>
              <a:off x="10001764" y="4241892"/>
              <a:ext cx="198752" cy="365212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/>
            <p:cNvSpPr/>
            <p:nvPr/>
          </p:nvSpPr>
          <p:spPr>
            <a:xfrm>
              <a:off x="10079006" y="4487634"/>
              <a:ext cx="829720" cy="815788"/>
            </a:xfrm>
            <a:prstGeom prst="ellipse">
              <a:avLst/>
            </a:prstGeom>
            <a:solidFill>
              <a:srgbClr val="D56213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7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</a:t>
              </a:r>
              <a:endParaRPr lang="ko-KR" altLang="en-US" sz="37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28" name="직선 연결선 27"/>
            <p:cNvCxnSpPr>
              <a:stCxn id="23" idx="1"/>
              <a:endCxn id="19" idx="6"/>
            </p:cNvCxnSpPr>
            <p:nvPr/>
          </p:nvCxnSpPr>
          <p:spPr>
            <a:xfrm flipH="1" flipV="1">
              <a:off x="10655560" y="3442315"/>
              <a:ext cx="550453" cy="199771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10750995" y="1888505"/>
              <a:ext cx="618564" cy="5657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</a:t>
              </a:r>
              <a:endPara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186319" y="409179"/>
            <a:ext cx="6034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주차가능등급</a:t>
            </a:r>
            <a:r>
              <a:rPr lang="en-US" altLang="ko-KR" sz="2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(PPG, </a:t>
            </a:r>
            <a:r>
              <a:rPr lang="en-US" altLang="ko-KR" sz="2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Parking Possibility </a:t>
            </a:r>
            <a:r>
              <a:rPr lang="en-US" altLang="ko-KR" sz="2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Grade)</a:t>
            </a:r>
            <a:endParaRPr lang="ko-KR" altLang="en-US" sz="2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02522" y="1116052"/>
            <a:ext cx="684930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 가능지수로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범위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0~ 200)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사용자에게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주차가 가능한 </a:t>
            </a:r>
            <a:r>
              <a:rPr lang="ko-KR" altLang="en-US" sz="28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여부</a:t>
            </a:r>
            <a:r>
              <a:rPr lang="ko-KR" altLang="en-US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</a:t>
            </a:r>
            <a:r>
              <a:rPr lang="ko-KR" altLang="en-US" sz="28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등급별</a:t>
            </a:r>
            <a:r>
              <a:rPr lang="ko-KR" altLang="en-US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알려준다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한쪽 모서리가 잘린 사각형 33"/>
          <p:cNvSpPr/>
          <p:nvPr/>
        </p:nvSpPr>
        <p:spPr>
          <a:xfrm>
            <a:off x="-1" y="0"/>
            <a:ext cx="6566171" cy="1084729"/>
          </a:xfrm>
          <a:prstGeom prst="snip1Rect">
            <a:avLst>
              <a:gd name="adj" fmla="val 50000"/>
            </a:avLst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주차가능등급</a:t>
            </a:r>
            <a:r>
              <a:rPr lang="en-US" altLang="ko-KR" sz="2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(PPG, Parking Possibility Grade)</a:t>
            </a:r>
            <a:endParaRPr lang="ko-KR" altLang="en-US" sz="2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471242" y="2185945"/>
            <a:ext cx="947629" cy="893620"/>
          </a:xfrm>
          <a:prstGeom prst="ellipse">
            <a:avLst/>
          </a:prstGeom>
          <a:solidFill>
            <a:srgbClr val="FF00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</a:t>
            </a:r>
            <a:endParaRPr lang="ko-KR" altLang="en-US" sz="5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13285" y="2362822"/>
            <a:ext cx="184537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PPI</a:t>
            </a:r>
            <a:r>
              <a:rPr lang="en-US" altLang="ko-KR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194</a:t>
            </a:r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이상</a:t>
            </a:r>
            <a:endParaRPr lang="ko-KR" altLang="en-US" sz="2500" dirty="0"/>
          </a:p>
        </p:txBody>
      </p:sp>
      <p:sp>
        <p:nvSpPr>
          <p:cNvPr id="32" name="타원 31"/>
          <p:cNvSpPr/>
          <p:nvPr/>
        </p:nvSpPr>
        <p:spPr>
          <a:xfrm>
            <a:off x="1537029" y="3222799"/>
            <a:ext cx="816053" cy="725573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B</a:t>
            </a:r>
            <a:endParaRPr lang="ko-KR" altLang="en-US" sz="4400" dirty="0"/>
          </a:p>
        </p:txBody>
      </p:sp>
      <p:sp>
        <p:nvSpPr>
          <p:cNvPr id="33" name="직사각형 32"/>
          <p:cNvSpPr/>
          <p:nvPr/>
        </p:nvSpPr>
        <p:spPr>
          <a:xfrm>
            <a:off x="2511926" y="3238026"/>
            <a:ext cx="328487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PPI</a:t>
            </a:r>
            <a:r>
              <a:rPr lang="en-US" altLang="ko-KR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160</a:t>
            </a:r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이상 </a:t>
            </a:r>
            <a:r>
              <a:rPr lang="en-US" altLang="ko-KR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194 </a:t>
            </a:r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미만</a:t>
            </a:r>
            <a:endParaRPr lang="ko-KR" altLang="en-US" sz="2500" dirty="0"/>
          </a:p>
        </p:txBody>
      </p:sp>
      <p:sp>
        <p:nvSpPr>
          <p:cNvPr id="35" name="타원 34"/>
          <p:cNvSpPr/>
          <p:nvPr/>
        </p:nvSpPr>
        <p:spPr>
          <a:xfrm>
            <a:off x="1625034" y="5007948"/>
            <a:ext cx="640042" cy="598702"/>
          </a:xfrm>
          <a:prstGeom prst="ellipse">
            <a:avLst/>
          </a:prstGeom>
          <a:solidFill>
            <a:srgbClr val="CC99FF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</a:t>
            </a:r>
            <a:endParaRPr lang="ko-KR" altLang="en-US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574815" y="4150044"/>
            <a:ext cx="740480" cy="695037"/>
          </a:xfrm>
          <a:prstGeom prst="ellipse">
            <a:avLst/>
          </a:prstGeom>
          <a:solidFill>
            <a:srgbClr val="D56213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</a:t>
            </a:r>
            <a:endParaRPr lang="ko-KR" altLang="en-US" sz="37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670033" y="5881242"/>
            <a:ext cx="552035" cy="48203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515881" y="4150044"/>
            <a:ext cx="328487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PPI</a:t>
            </a:r>
            <a:r>
              <a:rPr lang="en-US" altLang="ko-KR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126</a:t>
            </a:r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이상 </a:t>
            </a:r>
            <a:r>
              <a:rPr lang="en-US" altLang="ko-KR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160 </a:t>
            </a:r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미만</a:t>
            </a:r>
            <a:endParaRPr lang="ko-KR" altLang="en-US" sz="2500" dirty="0"/>
          </a:p>
        </p:txBody>
      </p:sp>
      <p:sp>
        <p:nvSpPr>
          <p:cNvPr id="42" name="직사각형 41"/>
          <p:cNvSpPr/>
          <p:nvPr/>
        </p:nvSpPr>
        <p:spPr>
          <a:xfrm>
            <a:off x="2511926" y="5840059"/>
            <a:ext cx="164660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PPI</a:t>
            </a:r>
            <a:r>
              <a:rPr lang="en-US" altLang="ko-KR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92</a:t>
            </a:r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미만</a:t>
            </a:r>
            <a:endParaRPr lang="ko-KR" altLang="en-US" sz="2500" dirty="0"/>
          </a:p>
        </p:txBody>
      </p:sp>
      <p:sp>
        <p:nvSpPr>
          <p:cNvPr id="43" name="직사각형 42"/>
          <p:cNvSpPr/>
          <p:nvPr/>
        </p:nvSpPr>
        <p:spPr>
          <a:xfrm>
            <a:off x="2511926" y="5030442"/>
            <a:ext cx="308610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PPI</a:t>
            </a:r>
            <a:r>
              <a:rPr lang="en-US" altLang="ko-KR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92</a:t>
            </a:r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이상 </a:t>
            </a:r>
            <a:r>
              <a:rPr lang="en-US" altLang="ko-KR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126 </a:t>
            </a:r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미만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4790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잘린 사각형 1"/>
          <p:cNvSpPr/>
          <p:nvPr/>
        </p:nvSpPr>
        <p:spPr>
          <a:xfrm>
            <a:off x="3498714" y="2296041"/>
            <a:ext cx="4698459" cy="2387827"/>
          </a:xfrm>
          <a:prstGeom prst="snip1Rect">
            <a:avLst/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04. </a:t>
            </a:r>
            <a:r>
              <a:rPr lang="ko-KR" altLang="en-US" sz="4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시연</a:t>
            </a:r>
            <a:endParaRPr lang="ko-KR" altLang="en-US" sz="4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479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한쪽 모서리가 잘린 사각형 2"/>
          <p:cNvSpPr/>
          <p:nvPr/>
        </p:nvSpPr>
        <p:spPr>
          <a:xfrm>
            <a:off x="3498714" y="2296041"/>
            <a:ext cx="4698459" cy="2387827"/>
          </a:xfrm>
          <a:prstGeom prst="snip1Rect">
            <a:avLst/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05. </a:t>
            </a:r>
            <a:r>
              <a:rPr lang="ko-KR" altLang="en-US" sz="4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  <a:endParaRPr lang="ko-KR" altLang="en-US" sz="4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579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2862540"/>
            <a:ext cx="12247416" cy="894858"/>
            <a:chOff x="0" y="3222463"/>
            <a:chExt cx="12247416" cy="894858"/>
          </a:xfrm>
        </p:grpSpPr>
        <p:grpSp>
          <p:nvGrpSpPr>
            <p:cNvPr id="5" name="그룹 4"/>
            <p:cNvGrpSpPr/>
            <p:nvPr/>
          </p:nvGrpSpPr>
          <p:grpSpPr>
            <a:xfrm>
              <a:off x="370011" y="3234837"/>
              <a:ext cx="2606901" cy="784830"/>
              <a:chOff x="804926" y="2496368"/>
              <a:chExt cx="2606901" cy="78483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AE9967-411F-4F65-967E-0F78089945D7}"/>
                  </a:ext>
                </a:extLst>
              </p:cNvPr>
              <p:cNvSpPr txBox="1"/>
              <p:nvPr/>
            </p:nvSpPr>
            <p:spPr>
              <a:xfrm>
                <a:off x="1649307" y="2680987"/>
                <a:ext cx="17625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32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defRPr>
                </a:lvl1pPr>
              </a:lstStyle>
              <a:p>
                <a:r>
                  <a:rPr lang="ko-KR" altLang="en-US" sz="2000" b="1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개요</a:t>
                </a:r>
                <a:endParaRPr lang="ko-KR" altLang="en-US" sz="20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B35F2B-F422-4E72-BAFF-9E64BD2CCCA3}"/>
                  </a:ext>
                </a:extLst>
              </p:cNvPr>
              <p:cNvSpPr txBox="1"/>
              <p:nvPr/>
            </p:nvSpPr>
            <p:spPr>
              <a:xfrm>
                <a:off x="804926" y="2496368"/>
                <a:ext cx="1011942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32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defRPr>
                </a:lvl1pPr>
              </a:lstStyle>
              <a:p>
                <a:pPr algn="ctr"/>
                <a:r>
                  <a:rPr lang="en-US" altLang="ko-KR" sz="45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01</a:t>
                </a:r>
                <a:endParaRPr lang="ko-KR" altLang="en-US" sz="4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2250460" y="3222463"/>
              <a:ext cx="2729091" cy="837113"/>
              <a:chOff x="3166397" y="2490762"/>
              <a:chExt cx="2729091" cy="83711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AE9967-411F-4F65-967E-0F78089945D7}"/>
                  </a:ext>
                </a:extLst>
              </p:cNvPr>
              <p:cNvSpPr txBox="1"/>
              <p:nvPr/>
            </p:nvSpPr>
            <p:spPr>
              <a:xfrm>
                <a:off x="4098161" y="2619989"/>
                <a:ext cx="179732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32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defRPr>
                </a:lvl1pPr>
              </a:lstStyle>
              <a:p>
                <a:pPr algn="ctr"/>
                <a:r>
                  <a:rPr lang="ko-KR" altLang="en-US" sz="200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데이터 정제 및 분석</a:t>
                </a:r>
                <a:endPara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B35F2B-F422-4E72-BAFF-9E64BD2CCCA3}"/>
                  </a:ext>
                </a:extLst>
              </p:cNvPr>
              <p:cNvSpPr txBox="1"/>
              <p:nvPr/>
            </p:nvSpPr>
            <p:spPr>
              <a:xfrm>
                <a:off x="3166397" y="2490762"/>
                <a:ext cx="118563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32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defRPr>
                </a:lvl1pPr>
              </a:lstStyle>
              <a:p>
                <a:pPr algn="ctr"/>
                <a:r>
                  <a:rPr lang="en-US" altLang="ko-KR" sz="450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02</a:t>
                </a:r>
                <a:endParaRPr lang="ko-KR" altLang="en-US" sz="4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4979551" y="3237444"/>
              <a:ext cx="2136274" cy="784830"/>
              <a:chOff x="6349214" y="2490762"/>
              <a:chExt cx="2136274" cy="78483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AE9967-411F-4F65-967E-0F78089945D7}"/>
                  </a:ext>
                </a:extLst>
              </p:cNvPr>
              <p:cNvSpPr txBox="1"/>
              <p:nvPr/>
            </p:nvSpPr>
            <p:spPr>
              <a:xfrm>
                <a:off x="7299855" y="2605008"/>
                <a:ext cx="118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32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defRPr>
                </a:lvl1pPr>
              </a:lstStyle>
              <a:p>
                <a:r>
                  <a:rPr lang="ko-KR" altLang="en-US" sz="200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모델 수립</a:t>
                </a:r>
                <a:endPara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B35F2B-F422-4E72-BAFF-9E64BD2CCCA3}"/>
                  </a:ext>
                </a:extLst>
              </p:cNvPr>
              <p:cNvSpPr txBox="1"/>
              <p:nvPr/>
            </p:nvSpPr>
            <p:spPr>
              <a:xfrm>
                <a:off x="6349214" y="2490762"/>
                <a:ext cx="104861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32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defRPr>
                </a:lvl1pPr>
              </a:lstStyle>
              <a:p>
                <a:pPr algn="ctr"/>
                <a:r>
                  <a:rPr lang="en-US" altLang="ko-KR" sz="450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03</a:t>
                </a:r>
                <a:endParaRPr lang="ko-KR" altLang="en-US" sz="4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7343308" y="3222463"/>
              <a:ext cx="1804847" cy="784830"/>
              <a:chOff x="9269625" y="2498305"/>
              <a:chExt cx="1804847" cy="78483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AE9967-411F-4F65-967E-0F78089945D7}"/>
                  </a:ext>
                </a:extLst>
              </p:cNvPr>
              <p:cNvSpPr txBox="1"/>
              <p:nvPr/>
            </p:nvSpPr>
            <p:spPr>
              <a:xfrm>
                <a:off x="10318238" y="2627532"/>
                <a:ext cx="7562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32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defRPr>
                </a:lvl1pPr>
              </a:lstStyle>
              <a:p>
                <a:r>
                  <a:rPr lang="ko-KR" altLang="en-US" sz="200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시연</a:t>
                </a:r>
                <a:endPara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B35F2B-F422-4E72-BAFF-9E64BD2CCCA3}"/>
                  </a:ext>
                </a:extLst>
              </p:cNvPr>
              <p:cNvSpPr txBox="1"/>
              <p:nvPr/>
            </p:nvSpPr>
            <p:spPr>
              <a:xfrm>
                <a:off x="9269625" y="2498305"/>
                <a:ext cx="104861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32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defRPr>
                </a:lvl1pPr>
              </a:lstStyle>
              <a:p>
                <a:pPr algn="ctr"/>
                <a:r>
                  <a:rPr lang="en-US" altLang="ko-KR" sz="450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04</a:t>
                </a:r>
                <a:endParaRPr lang="ko-KR" altLang="en-US" sz="4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CCB91D6-7747-46C8-8D1C-99A38018D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4111858"/>
              <a:ext cx="12247416" cy="5463"/>
            </a:xfrm>
            <a:prstGeom prst="line">
              <a:avLst/>
            </a:prstGeom>
            <a:ln w="38100">
              <a:solidFill>
                <a:schemeClr val="tx1">
                  <a:alpha val="99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9450136" y="3244698"/>
              <a:ext cx="2491567" cy="784830"/>
              <a:chOff x="9269625" y="2498305"/>
              <a:chExt cx="2491567" cy="78483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AE9967-411F-4F65-967E-0F78089945D7}"/>
                  </a:ext>
                </a:extLst>
              </p:cNvPr>
              <p:cNvSpPr txBox="1"/>
              <p:nvPr/>
            </p:nvSpPr>
            <p:spPr>
              <a:xfrm>
                <a:off x="10318238" y="2672122"/>
                <a:ext cx="14429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32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defRPr>
                </a:lvl1pPr>
              </a:lstStyle>
              <a:p>
                <a:r>
                  <a:rPr lang="ko-KR" altLang="en-US" sz="200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결론</a:t>
                </a:r>
                <a:endPara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B35F2B-F422-4E72-BAFF-9E64BD2CCCA3}"/>
                  </a:ext>
                </a:extLst>
              </p:cNvPr>
              <p:cNvSpPr txBox="1"/>
              <p:nvPr/>
            </p:nvSpPr>
            <p:spPr>
              <a:xfrm>
                <a:off x="9269625" y="2498305"/>
                <a:ext cx="104861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32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defRPr>
                </a:lvl1pPr>
              </a:lstStyle>
              <a:p>
                <a:pPr algn="ctr"/>
                <a:r>
                  <a:rPr lang="en-US" altLang="ko-KR" sz="450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05</a:t>
                </a:r>
                <a:endParaRPr lang="ko-KR" altLang="en-US" sz="4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</p:grpSp>
      <p:sp>
        <p:nvSpPr>
          <p:cNvPr id="21" name="한쪽 모서리가 잘린 사각형 20"/>
          <p:cNvSpPr/>
          <p:nvPr/>
        </p:nvSpPr>
        <p:spPr>
          <a:xfrm>
            <a:off x="0" y="3847676"/>
            <a:ext cx="12192000" cy="3010324"/>
          </a:xfrm>
          <a:prstGeom prst="snip1Rect">
            <a:avLst>
              <a:gd name="adj" fmla="val 32778"/>
            </a:avLst>
          </a:prstGeom>
          <a:solidFill>
            <a:srgbClr val="FF00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사각형: 둥근 모서리 10">
            <a:extLst>
              <a:ext uri="{FF2B5EF4-FFF2-40B4-BE49-F238E27FC236}">
                <a16:creationId xmlns:a16="http://schemas.microsoft.com/office/drawing/2014/main" id="{3F08DDA3-D628-4B93-913E-3A7CF7F143FA}"/>
              </a:ext>
            </a:extLst>
          </p:cNvPr>
          <p:cNvSpPr/>
          <p:nvPr/>
        </p:nvSpPr>
        <p:spPr>
          <a:xfrm>
            <a:off x="1123307" y="860728"/>
            <a:ext cx="1806036" cy="4994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  <a:endParaRPr lang="ko-KR" altLang="en-US" sz="22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876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한쪽 모서리가 잘린 사각형 11"/>
          <p:cNvSpPr/>
          <p:nvPr/>
        </p:nvSpPr>
        <p:spPr>
          <a:xfrm>
            <a:off x="0" y="0"/>
            <a:ext cx="2690037" cy="1084729"/>
          </a:xfrm>
          <a:prstGeom prst="snip1Rect">
            <a:avLst>
              <a:gd name="adj" fmla="val 50000"/>
            </a:avLst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기대효과</a:t>
            </a:r>
            <a:endParaRPr lang="ko-KR" altLang="en-US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165EDA-9446-4F76-947E-24EDCDA6D36D}"/>
              </a:ext>
            </a:extLst>
          </p:cNvPr>
          <p:cNvSpPr/>
          <p:nvPr/>
        </p:nvSpPr>
        <p:spPr>
          <a:xfrm>
            <a:off x="5727156" y="-1168734"/>
            <a:ext cx="4664646" cy="10847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dirty="0"/>
              <a:t>구체적인 예산 분배 가능</a:t>
            </a:r>
            <a:endParaRPr lang="en-US" altLang="ko-KR" sz="1600" dirty="0"/>
          </a:p>
          <a:p>
            <a:r>
              <a:rPr lang="ko-KR" altLang="en-US" sz="1600" dirty="0"/>
              <a:t>창원시가 고민하고 있는 관광객 유치에 대해 구체적으로 예산 분배 가능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59" y="1535969"/>
            <a:ext cx="1680895" cy="168089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372359" y="3333973"/>
            <a:ext cx="16028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PAPA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이용자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67364" y="1472465"/>
            <a:ext cx="6733547" cy="205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 주변 한가한 주차장을 추천 </a:t>
            </a:r>
            <a:endParaRPr lang="en-US" altLang="ko-KR" sz="25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-&gt; </a:t>
            </a:r>
            <a:r>
              <a:rPr lang="ko-KR" altLang="en-US" sz="3000" dirty="0" smtClean="0">
                <a:solidFill>
                  <a:schemeClr val="accent6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주차시간 절약</a:t>
            </a:r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및 </a:t>
            </a:r>
            <a:r>
              <a:rPr lang="ko-KR" altLang="en-US" sz="3000" dirty="0" smtClean="0">
                <a:solidFill>
                  <a:schemeClr val="accent6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스트레스 해소</a:t>
            </a:r>
            <a:endParaRPr lang="en-US" altLang="ko-KR" sz="3000" dirty="0" smtClean="0">
              <a:solidFill>
                <a:schemeClr val="accent6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30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 문자알림 서비스의 </a:t>
            </a:r>
            <a:r>
              <a:rPr lang="ko-KR" altLang="en-US" sz="3000" dirty="0" smtClean="0">
                <a:solidFill>
                  <a:schemeClr val="accent6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업그레이드 버전</a:t>
            </a:r>
            <a:endParaRPr lang="en-US" altLang="ko-KR" sz="3000" dirty="0">
              <a:solidFill>
                <a:schemeClr val="accent6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69" y="3908778"/>
            <a:ext cx="1945095" cy="194509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400367" y="6028568"/>
            <a:ext cx="15888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지방자치단체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16221" y="4093060"/>
            <a:ext cx="7534404" cy="205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6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데이터 기반 수학적 의사결정 지수 개발</a:t>
            </a:r>
            <a:endParaRPr lang="en-US" altLang="ko-KR" sz="25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lvl="6">
              <a:lnSpc>
                <a:spcPct val="150000"/>
              </a:lnSpc>
            </a:pP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-&gt;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주차장 </a:t>
            </a:r>
            <a:r>
              <a:rPr lang="ko-KR" altLang="en-US" sz="30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회전율 상승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및 </a:t>
            </a:r>
            <a:r>
              <a:rPr lang="ko-KR" altLang="en-US" sz="30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주차난 해소</a:t>
            </a:r>
            <a:endParaRPr lang="en-US" altLang="ko-KR" sz="3000" dirty="0" smtClean="0">
              <a:solidFill>
                <a:srgbClr val="FF545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lvl="6">
              <a:lnSpc>
                <a:spcPct val="150000"/>
              </a:lnSpc>
            </a:pPr>
            <a:r>
              <a:rPr lang="en-US" altLang="ko-KR" sz="3000" dirty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30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en-US" altLang="ko-KR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 </a:t>
            </a:r>
            <a:r>
              <a:rPr lang="ko-KR" altLang="en-US" sz="30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예산 절약 </a:t>
            </a:r>
            <a:r>
              <a:rPr lang="ko-KR" altLang="en-US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및</a:t>
            </a:r>
            <a:r>
              <a:rPr lang="ko-KR" altLang="en-US" sz="30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타 분야 효율적인 </a:t>
            </a:r>
            <a:r>
              <a:rPr lang="ko-KR" altLang="en-US" sz="30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예산 분배</a:t>
            </a:r>
            <a:endParaRPr lang="en-US" altLang="ko-KR" sz="3000" dirty="0" smtClean="0">
              <a:solidFill>
                <a:srgbClr val="FF545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89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4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2960117"/>
            <a:ext cx="12192000" cy="3908793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7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한쪽 모서리가 잘린 사각형 3"/>
          <p:cNvSpPr/>
          <p:nvPr/>
        </p:nvSpPr>
        <p:spPr>
          <a:xfrm>
            <a:off x="0" y="0"/>
            <a:ext cx="3556000" cy="1084729"/>
          </a:xfrm>
          <a:prstGeom prst="snip1Rect">
            <a:avLst>
              <a:gd name="adj" fmla="val 50000"/>
            </a:avLst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한계점 및 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활용방안</a:t>
            </a:r>
            <a:endParaRPr lang="ko-KR" altLang="en-US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순서도: 다른 페이지 연결선 7">
            <a:extLst>
              <a:ext uri="{FF2B5EF4-FFF2-40B4-BE49-F238E27FC236}">
                <a16:creationId xmlns:a16="http://schemas.microsoft.com/office/drawing/2014/main" id="{A635C733-1E37-4ADB-8CC1-ACF40FAE832E}"/>
              </a:ext>
            </a:extLst>
          </p:cNvPr>
          <p:cNvSpPr/>
          <p:nvPr/>
        </p:nvSpPr>
        <p:spPr>
          <a:xfrm>
            <a:off x="1344190" y="2578833"/>
            <a:ext cx="3176603" cy="370372"/>
          </a:xfrm>
          <a:prstGeom prst="flowChartOffpage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한계점</a:t>
            </a:r>
            <a:endParaRPr lang="ko-KR" altLang="en-US" sz="24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07" y="1319990"/>
            <a:ext cx="1024456" cy="10244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20" name="직사각형 19"/>
          <p:cNvSpPr/>
          <p:nvPr/>
        </p:nvSpPr>
        <p:spPr>
          <a:xfrm>
            <a:off x="720162" y="3129158"/>
            <a:ext cx="472022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 실시간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여유면 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</a:t>
            </a:r>
            <a:r>
              <a:rPr lang="ko-KR" altLang="en-US" sz="32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 보유</a:t>
            </a:r>
            <a:endParaRPr lang="en-US" altLang="ko-KR" sz="3200" dirty="0">
              <a:solidFill>
                <a:srgbClr val="FF545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05" y="1372658"/>
            <a:ext cx="971788" cy="97178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22" name="직사각형 21"/>
          <p:cNvSpPr/>
          <p:nvPr/>
        </p:nvSpPr>
        <p:spPr>
          <a:xfrm>
            <a:off x="142383" y="4260011"/>
            <a:ext cx="587577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마산합포구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진해구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불법 주정차 단속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건수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관리 미흡</a:t>
            </a:r>
            <a:endParaRPr lang="en-US" altLang="ko-KR" sz="3200" dirty="0">
              <a:solidFill>
                <a:srgbClr val="FF545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순서도: 다른 페이지 연결선 22">
            <a:extLst>
              <a:ext uri="{FF2B5EF4-FFF2-40B4-BE49-F238E27FC236}">
                <a16:creationId xmlns:a16="http://schemas.microsoft.com/office/drawing/2014/main" id="{A635C733-1E37-4ADB-8CC1-ACF40FAE832E}"/>
              </a:ext>
            </a:extLst>
          </p:cNvPr>
          <p:cNvSpPr/>
          <p:nvPr/>
        </p:nvSpPr>
        <p:spPr>
          <a:xfrm>
            <a:off x="7789927" y="2578833"/>
            <a:ext cx="2164873" cy="370372"/>
          </a:xfrm>
          <a:prstGeom prst="flowChartOffpageConnector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정책 제언</a:t>
            </a:r>
            <a:endParaRPr lang="ko-KR" altLang="en-US" sz="24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565503" y="3129159"/>
            <a:ext cx="513288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입구에 주차 차단기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및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 주차면 마다</a:t>
            </a:r>
            <a:r>
              <a:rPr lang="ko-KR" altLang="en-US" sz="3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센서 설치</a:t>
            </a:r>
            <a:endParaRPr lang="ko-KR" altLang="en-US" sz="3200" dirty="0">
              <a:solidFill>
                <a:srgbClr val="FF545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443" y="4260011"/>
            <a:ext cx="548500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자세한 불법 주정차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단속 위치 데이터를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효율적으로 </a:t>
            </a:r>
            <a:r>
              <a:rPr lang="ko-KR" altLang="en-US" sz="3200" dirty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 및 유지</a:t>
            </a:r>
            <a:endParaRPr lang="en-US" altLang="ko-KR" sz="3200" dirty="0">
              <a:solidFill>
                <a:srgbClr val="FF545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2382" y="5312783"/>
            <a:ext cx="58757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 전체 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8080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시간별 불법 주정차 단속건수</a:t>
            </a:r>
            <a:r>
              <a:rPr lang="en-US" altLang="ko-KR" sz="2000" dirty="0" smtClean="0">
                <a:solidFill>
                  <a:srgbClr val="08080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2000" dirty="0" smtClean="0">
                <a:solidFill>
                  <a:srgbClr val="08080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</a:t>
            </a:r>
            <a:r>
              <a:rPr lang="ko-KR" altLang="en-US" sz="32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 보유</a:t>
            </a:r>
            <a:endParaRPr lang="en-US" altLang="ko-KR" sz="3200" dirty="0">
              <a:solidFill>
                <a:srgbClr val="FF545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94054" y="5321605"/>
            <a:ext cx="58757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8080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시간별 날씨 데이터</a:t>
            </a:r>
            <a:endParaRPr lang="en-US" altLang="ko-KR" sz="2000" dirty="0" smtClean="0">
              <a:solidFill>
                <a:srgbClr val="08080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rgbClr val="08080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 </a:t>
            </a:r>
            <a:r>
              <a:rPr lang="ko-KR" altLang="en-US" sz="2000" dirty="0" smtClean="0">
                <a:solidFill>
                  <a:srgbClr val="08080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시간별 불법 주정차 단속건수 데이터 </a:t>
            </a:r>
            <a:endParaRPr lang="en-US" altLang="ko-KR" sz="2000" dirty="0" smtClean="0">
              <a:solidFill>
                <a:srgbClr val="08080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→</a:t>
            </a:r>
            <a:r>
              <a:rPr lang="en-US" altLang="ko-KR" sz="32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dirty="0" smtClean="0">
                <a:solidFill>
                  <a:srgbClr val="FF54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악기상 시 주차난 예측 가능</a:t>
            </a:r>
            <a:r>
              <a:rPr lang="ko-KR" altLang="en-US" sz="3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endParaRPr lang="en-US" altLang="ko-KR" sz="32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818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33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잘린 사각형 1"/>
          <p:cNvSpPr/>
          <p:nvPr/>
        </p:nvSpPr>
        <p:spPr>
          <a:xfrm>
            <a:off x="3217985" y="2296041"/>
            <a:ext cx="5222629" cy="2387827"/>
          </a:xfrm>
          <a:prstGeom prst="snip1Rect">
            <a:avLst/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  <a:r>
              <a:rPr lang="en-US" altLang="ko-KR" sz="4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4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2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잘린 사각형 3"/>
          <p:cNvSpPr/>
          <p:nvPr/>
        </p:nvSpPr>
        <p:spPr>
          <a:xfrm>
            <a:off x="3498714" y="2296041"/>
            <a:ext cx="4698459" cy="2387827"/>
          </a:xfrm>
          <a:prstGeom prst="snip1Rect">
            <a:avLst/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01. </a:t>
            </a:r>
            <a:r>
              <a:rPr lang="ko-KR" altLang="en-US" sz="5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endParaRPr lang="ko-KR" altLang="en-US" sz="5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73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잘린 사각형 3"/>
          <p:cNvSpPr/>
          <p:nvPr/>
        </p:nvSpPr>
        <p:spPr>
          <a:xfrm>
            <a:off x="0" y="-1"/>
            <a:ext cx="5451231" cy="1084729"/>
          </a:xfrm>
          <a:prstGeom prst="snip1Rect">
            <a:avLst>
              <a:gd name="adj" fmla="val 50000"/>
            </a:avLst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문제가 있길래 </a:t>
            </a:r>
            <a:r>
              <a:rPr lang="en-US" altLang="ko-KR" sz="3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3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829063" y="1641312"/>
            <a:ext cx="6362937" cy="4446325"/>
            <a:chOff x="5638235" y="1201379"/>
            <a:chExt cx="6362937" cy="44463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6D3910-5169-426F-B5F3-D03FB45CE886}"/>
                </a:ext>
              </a:extLst>
            </p:cNvPr>
            <p:cNvSpPr txBox="1"/>
            <p:nvPr/>
          </p:nvSpPr>
          <p:spPr>
            <a:xfrm>
              <a:off x="5826910" y="1201379"/>
              <a:ext cx="54785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r>
                <a:rPr lang="ko-KR" altLang="en-US" sz="2400" b="1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창원시 주차하기가 너무 힘이 듭니다</a:t>
              </a:r>
              <a:r>
                <a:rPr lang="en-US" altLang="ko-KR" sz="2400" b="1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endPara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695" y="1782769"/>
              <a:ext cx="987816" cy="95268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959" y="4030756"/>
              <a:ext cx="939321" cy="9393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231A0D-958F-4CDB-90BE-C396C1042447}"/>
                </a:ext>
              </a:extLst>
            </p:cNvPr>
            <p:cNvSpPr txBox="1"/>
            <p:nvPr/>
          </p:nvSpPr>
          <p:spPr>
            <a:xfrm>
              <a:off x="5638235" y="2780327"/>
              <a:ext cx="1766768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300" b="1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경남대 학생 </a:t>
              </a:r>
              <a:r>
                <a:rPr lang="en-US" altLang="ko-KR" sz="13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A</a:t>
              </a:r>
              <a:r>
                <a:rPr lang="ko-KR" altLang="en-US" sz="13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씨 </a:t>
              </a:r>
              <a:r>
                <a:rPr lang="en-US" altLang="ko-KR" sz="1300" b="1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(26)</a:t>
              </a:r>
              <a:endParaRPr lang="ko-KR" altLang="en-US" sz="13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6D3910-5169-426F-B5F3-D03FB45CE886}"/>
                </a:ext>
              </a:extLst>
            </p:cNvPr>
            <p:cNvSpPr txBox="1"/>
            <p:nvPr/>
          </p:nvSpPr>
          <p:spPr>
            <a:xfrm>
              <a:off x="7145625" y="1674907"/>
              <a:ext cx="46020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r>
                <a:rPr lang="ko-KR" altLang="en-US" sz="18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차량 등록대수는 많아지는데 주차공간은</a:t>
              </a:r>
              <a:endParaRPr lang="en-US" altLang="ko-KR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ko-KR" altLang="en-US" sz="18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따라가지못해 </a:t>
              </a:r>
              <a:r>
                <a:rPr lang="en-US" altLang="ko-KR" sz="18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…</a:t>
              </a:r>
              <a:endPara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6D3910-5169-426F-B5F3-D03FB45CE886}"/>
                </a:ext>
              </a:extLst>
            </p:cNvPr>
            <p:cNvSpPr txBox="1"/>
            <p:nvPr/>
          </p:nvSpPr>
          <p:spPr>
            <a:xfrm>
              <a:off x="7186379" y="2395005"/>
              <a:ext cx="443734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r>
                <a:rPr lang="en-US" altLang="ko-KR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“</a:t>
              </a:r>
              <a:r>
                <a:rPr lang="ko-KR" altLang="en-US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오래된 주택으로 이루어진 동네는 항상 주차공간이 부족하여</a:t>
              </a:r>
              <a:endParaRPr lang="en-US" altLang="ko-KR" sz="13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r>
                <a:rPr lang="ko-KR" altLang="en-US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주차로 인한 어려움을 겪고 있다</a:t>
              </a:r>
              <a:r>
                <a:rPr lang="en-US" altLang="ko-KR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.”</a:t>
              </a:r>
              <a:endPara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6D3910-5169-426F-B5F3-D03FB45CE886}"/>
                </a:ext>
              </a:extLst>
            </p:cNvPr>
            <p:cNvSpPr txBox="1"/>
            <p:nvPr/>
          </p:nvSpPr>
          <p:spPr>
            <a:xfrm>
              <a:off x="5784969" y="3441273"/>
              <a:ext cx="62162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r>
                <a:rPr lang="ko-KR" altLang="en-US" sz="24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주차난 심각</a:t>
              </a:r>
              <a:r>
                <a:rPr lang="en-US" altLang="ko-KR" sz="24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24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주민 갈등 증폭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6D3910-5169-426F-B5F3-D03FB45CE886}"/>
                </a:ext>
              </a:extLst>
            </p:cNvPr>
            <p:cNvSpPr txBox="1"/>
            <p:nvPr/>
          </p:nvSpPr>
          <p:spPr>
            <a:xfrm>
              <a:off x="7227134" y="3947811"/>
              <a:ext cx="47563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r>
                <a:rPr lang="ko-KR" altLang="en-US" sz="18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주차난이 갈수록 심각</a:t>
              </a:r>
              <a:r>
                <a:rPr lang="en-US" altLang="ko-KR" sz="18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18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불법주차 단속건수가</a:t>
              </a:r>
              <a:r>
                <a:rPr lang="en-US" altLang="ko-KR" sz="18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/>
              </a:r>
              <a:br>
                <a:rPr lang="en-US" altLang="ko-KR" sz="18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ko-KR" altLang="en-US" sz="18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크게 증가하며 이웃간의 갈등이 커져</a:t>
              </a:r>
              <a:endPara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6D3910-5169-426F-B5F3-D03FB45CE886}"/>
                </a:ext>
              </a:extLst>
            </p:cNvPr>
            <p:cNvSpPr txBox="1"/>
            <p:nvPr/>
          </p:nvSpPr>
          <p:spPr>
            <a:xfrm>
              <a:off x="7227975" y="4692921"/>
              <a:ext cx="443734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“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주차공간이 </a:t>
              </a:r>
              <a:r>
                <a:rPr lang="ko-KR" altLang="en-US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없으니 퇴근하고 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오면 집 앞에 세워야 </a:t>
              </a:r>
              <a:r>
                <a:rPr lang="ko-KR" altLang="en-US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되는데</a:t>
              </a:r>
              <a:endParaRPr lang="en-US" altLang="ko-KR" sz="13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r>
                <a:rPr lang="ko-KR" altLang="en-US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할 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수 없이 이중 주차를 </a:t>
              </a:r>
              <a:r>
                <a:rPr lang="ko-KR" altLang="en-US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하곤 해요</a:t>
              </a:r>
              <a:r>
                <a:rPr lang="en-US" altLang="ko-KR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"</a:t>
              </a:r>
              <a:endPara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231A0D-958F-4CDB-90BE-C396C1042447}"/>
                </a:ext>
              </a:extLst>
            </p:cNvPr>
            <p:cNvSpPr txBox="1"/>
            <p:nvPr/>
          </p:nvSpPr>
          <p:spPr>
            <a:xfrm>
              <a:off x="9398587" y="2864793"/>
              <a:ext cx="2584938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창원시 시민의 소리 </a:t>
              </a:r>
              <a:r>
                <a:rPr lang="en-US" altLang="ko-KR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2019.07.13</a:t>
              </a:r>
              <a:endPara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231A0D-958F-4CDB-90BE-C396C1042447}"/>
                </a:ext>
              </a:extLst>
            </p:cNvPr>
            <p:cNvSpPr txBox="1"/>
            <p:nvPr/>
          </p:nvSpPr>
          <p:spPr>
            <a:xfrm>
              <a:off x="9773865" y="5284143"/>
              <a:ext cx="2209661" cy="363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경남도민신문 </a:t>
              </a: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2019.06.18</a:t>
              </a:r>
              <a:endPara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31A0D-958F-4CDB-90BE-C396C1042447}"/>
                </a:ext>
              </a:extLst>
            </p:cNvPr>
            <p:cNvSpPr txBox="1"/>
            <p:nvPr/>
          </p:nvSpPr>
          <p:spPr>
            <a:xfrm>
              <a:off x="5787676" y="4996910"/>
              <a:ext cx="1398703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300" b="1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회사원 </a:t>
              </a:r>
              <a:r>
                <a:rPr lang="en-US" altLang="ko-KR" sz="13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B</a:t>
              </a:r>
              <a:r>
                <a:rPr lang="ko-KR" altLang="en-US" sz="13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씨</a:t>
              </a:r>
              <a:r>
                <a:rPr lang="en-US" altLang="ko-KR" sz="13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(55)</a:t>
              </a:r>
              <a:endParaRPr lang="ko-KR" altLang="en-US" sz="13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06" y="2095795"/>
            <a:ext cx="4921628" cy="4477932"/>
          </a:xfrm>
          <a:prstGeom prst="rect">
            <a:avLst/>
          </a:prstGeom>
        </p:spPr>
      </p:pic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id="{F1968BC0-625B-4FC2-8077-18EE5B5FBB38}"/>
              </a:ext>
            </a:extLst>
          </p:cNvPr>
          <p:cNvSpPr/>
          <p:nvPr/>
        </p:nvSpPr>
        <p:spPr>
          <a:xfrm>
            <a:off x="505176" y="1641312"/>
            <a:ext cx="4879889" cy="461665"/>
          </a:xfrm>
          <a:prstGeom prst="roundRect">
            <a:avLst/>
          </a:prstGeom>
          <a:ln w="38100">
            <a:solidFill>
              <a:srgbClr val="FF545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1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 시민의 소리</a:t>
            </a:r>
            <a:r>
              <a:rPr lang="en-US" altLang="ko-KR" sz="21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1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민원 분석 결과</a:t>
            </a:r>
            <a:endParaRPr lang="en-US" altLang="ko-KR" sz="21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29063" y="1433146"/>
            <a:ext cx="0" cy="550398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2827572" y="6377519"/>
            <a:ext cx="262365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창원시 시민의소리 </a:t>
            </a:r>
            <a:r>
              <a:rPr lang="en-US" altLang="ko-KR" sz="13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2015 ~ 2019</a:t>
            </a:r>
            <a:endParaRPr lang="ko-KR" altLang="en-US" sz="1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27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36" y="1168910"/>
            <a:ext cx="5553794" cy="50560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8" y="1168911"/>
            <a:ext cx="5590467" cy="5056043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400" y="2571103"/>
            <a:ext cx="5264068" cy="2347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/>
          <p:cNvSpPr/>
          <p:nvPr/>
        </p:nvSpPr>
        <p:spPr>
          <a:xfrm>
            <a:off x="10343450" y="3744937"/>
            <a:ext cx="1105358" cy="1032947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79652" y="4765957"/>
            <a:ext cx="1592454" cy="1522437"/>
          </a:xfrm>
          <a:prstGeom prst="ellipse">
            <a:avLst/>
          </a:prstGeom>
          <a:noFill/>
          <a:ln w="146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90792" y="323842"/>
            <a:ext cx="5287601" cy="553998"/>
          </a:xfrm>
          <a:prstGeom prst="rect">
            <a:avLst/>
          </a:prstGeom>
          <a:solidFill>
            <a:srgbClr val="FF4C4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국토교통부 주차난 해소 대책 </a:t>
            </a:r>
            <a:r>
              <a:rPr lang="ko-KR" altLang="en-US" sz="3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中</a:t>
            </a:r>
            <a:endParaRPr lang="ko-KR" altLang="en-US" sz="3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15982" y="323842"/>
            <a:ext cx="5146903" cy="553998"/>
          </a:xfrm>
          <a:prstGeom prst="rect">
            <a:avLst/>
          </a:prstGeom>
          <a:solidFill>
            <a:srgbClr val="FF4C4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경기도 주차문제 해소 대책 </a:t>
            </a:r>
            <a:r>
              <a:rPr lang="ko-KR" altLang="en-US" sz="3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中</a:t>
            </a:r>
            <a:endParaRPr lang="ko-KR" altLang="en-US" sz="3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795293" y="6326742"/>
            <a:ext cx="2034532" cy="378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1300" kern="0" dirty="0" smtClean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MBC NEWS 2014.11.12</a:t>
            </a:r>
            <a:endParaRPr lang="ko-KR" altLang="en-US" sz="13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36368" y="6326741"/>
            <a:ext cx="2026517" cy="378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1300" kern="0" dirty="0" smtClean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Ohmynews 2018.09.28</a:t>
            </a:r>
            <a:endParaRPr lang="ko-KR" altLang="en-US" sz="13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47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391260895"/>
              </p:ext>
            </p:extLst>
          </p:nvPr>
        </p:nvGraphicFramePr>
        <p:xfrm>
          <a:off x="6326439" y="1240577"/>
          <a:ext cx="5670062" cy="5169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2129961007"/>
              </p:ext>
            </p:extLst>
          </p:nvPr>
        </p:nvGraphicFramePr>
        <p:xfrm>
          <a:off x="473751" y="1240577"/>
          <a:ext cx="5284177" cy="5169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한쪽 모서리가 잘린 사각형 5"/>
          <p:cNvSpPr/>
          <p:nvPr/>
        </p:nvSpPr>
        <p:spPr>
          <a:xfrm>
            <a:off x="0" y="-1"/>
            <a:ext cx="4912659" cy="1084729"/>
          </a:xfrm>
          <a:prstGeom prst="snip1Rect">
            <a:avLst>
              <a:gd name="adj" fmla="val 50000"/>
            </a:avLst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현재 창원시는</a:t>
            </a:r>
            <a:r>
              <a:rPr lang="en-US" altLang="ko-KR" sz="3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3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43600" y="0"/>
            <a:ext cx="62484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국내에서 </a:t>
            </a:r>
            <a:r>
              <a:rPr lang="ko-KR" altLang="en-US" sz="3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주차장 확보율이</a:t>
            </a:r>
            <a:r>
              <a:rPr lang="en-US" altLang="ko-KR" sz="3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가장 많은</a:t>
            </a:r>
            <a:endParaRPr lang="en-US" altLang="ko-KR" sz="3000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5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서울시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와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5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비교한 결과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최대</a:t>
            </a:r>
            <a:r>
              <a:rPr lang="ko-KR" altLang="en-US" sz="3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5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39%</a:t>
            </a:r>
            <a:r>
              <a:rPr lang="ko-KR" altLang="en-US" sz="5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차이를 확인 할 수 있다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078940" y="2456329"/>
            <a:ext cx="1" cy="1631577"/>
          </a:xfrm>
          <a:prstGeom prst="straightConnector1">
            <a:avLst/>
          </a:prstGeom>
          <a:ln w="66675">
            <a:solidFill>
              <a:schemeClr val="accent6">
                <a:lumMod val="60000"/>
                <a:lumOff val="4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578989" y="6377020"/>
            <a:ext cx="2161169" cy="378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1300" kern="0" dirty="0" smtClean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2015 ~ 2018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주차장 확보율</a:t>
            </a:r>
            <a:endParaRPr lang="ko-KR" altLang="en-US" sz="13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05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차트 7"/>
          <p:cNvGraphicFramePr/>
          <p:nvPr>
            <p:extLst/>
          </p:nvPr>
        </p:nvGraphicFramePr>
        <p:xfrm>
          <a:off x="6326439" y="1240577"/>
          <a:ext cx="5670062" cy="5169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8"/>
          <p:cNvGraphicFramePr/>
          <p:nvPr>
            <p:extLst/>
          </p:nvPr>
        </p:nvGraphicFramePr>
        <p:xfrm>
          <a:off x="473751" y="1240577"/>
          <a:ext cx="5284177" cy="5169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직사각형 9"/>
          <p:cNvSpPr/>
          <p:nvPr/>
        </p:nvSpPr>
        <p:spPr>
          <a:xfrm>
            <a:off x="-3130" y="0"/>
            <a:ext cx="5940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55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주차장 면수</a:t>
            </a:r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</a:t>
            </a:r>
            <a:endParaRPr lang="en-US" altLang="ko-KR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차량등록대수에 비해 </a:t>
            </a:r>
            <a:endParaRPr lang="en-US" altLang="ko-KR" sz="4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5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턱없이 부족</a:t>
            </a:r>
            <a:r>
              <a:rPr lang="ko-KR" altLang="en-US" sz="40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하다</a:t>
            </a:r>
            <a:r>
              <a:rPr lang="en-US" altLang="ko-KR" sz="40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6976044" y="-71272"/>
            <a:ext cx="5215956" cy="1156001"/>
            <a:chOff x="6976044" y="-71272"/>
            <a:chExt cx="5215956" cy="1156001"/>
          </a:xfrm>
        </p:grpSpPr>
        <p:sp>
          <p:nvSpPr>
            <p:cNvPr id="12" name="한쪽 모서리가 잘린 사각형 11"/>
            <p:cNvSpPr/>
            <p:nvPr/>
          </p:nvSpPr>
          <p:spPr>
            <a:xfrm>
              <a:off x="7279341" y="0"/>
              <a:ext cx="4912659" cy="1084729"/>
            </a:xfrm>
            <a:prstGeom prst="snip1Rect">
              <a:avLst>
                <a:gd name="adj" fmla="val 0"/>
              </a:avLst>
            </a:prstGeom>
            <a:solidFill>
              <a:srgbClr val="FF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5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현재 창원시는 </a:t>
              </a:r>
              <a:r>
                <a:rPr lang="en-US" altLang="ko-KR" sz="35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?</a:t>
              </a:r>
              <a:endParaRPr lang="ko-KR" altLang="en-US" sz="3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rot="18943636">
              <a:off x="6976044" y="-71272"/>
              <a:ext cx="885802" cy="43398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8978527" y="6377020"/>
            <a:ext cx="3002745" cy="378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1300" kern="0" dirty="0" smtClean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2015 ~ 2018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차량등록대수</a:t>
            </a:r>
            <a:r>
              <a:rPr lang="en-US" altLang="ko-KR" sz="1300" kern="0" dirty="0" smtClean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300" kern="0" dirty="0" smtClean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주차장 면수</a:t>
            </a:r>
            <a:endParaRPr lang="ko-KR" altLang="en-US" sz="13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795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잘린 사각형 3"/>
          <p:cNvSpPr/>
          <p:nvPr/>
        </p:nvSpPr>
        <p:spPr>
          <a:xfrm>
            <a:off x="0" y="-1"/>
            <a:ext cx="5667555" cy="1084729"/>
          </a:xfrm>
          <a:prstGeom prst="snip1Rect">
            <a:avLst>
              <a:gd name="adj" fmla="val 50000"/>
            </a:avLst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창원시는 어떤 노력을 </a:t>
            </a:r>
            <a:r>
              <a:rPr lang="ko-KR" altLang="en-US" sz="3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할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까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8833" y="1780162"/>
            <a:ext cx="5096261" cy="4405465"/>
            <a:chOff x="465993" y="1538882"/>
            <a:chExt cx="6778869" cy="4580563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65993" y="1538882"/>
              <a:ext cx="6778869" cy="45805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001985" y="2767232"/>
              <a:ext cx="37068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창원시</a:t>
              </a:r>
              <a:r>
                <a:rPr lang="en-US" altLang="ko-KR" sz="22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22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주정차 단속 문자알림 서비스</a:t>
              </a:r>
              <a:endParaRPr lang="ko-KR" altLang="en-US" sz="2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2881" y="1716759"/>
              <a:ext cx="1165085" cy="1026155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715749" y="3226435"/>
              <a:ext cx="6261630" cy="240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2015</a:t>
              </a:r>
              <a:r>
                <a:rPr lang="ko-KR" altLang="en-US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년 </a:t>
              </a:r>
              <a:r>
                <a:rPr lang="en-US" altLang="ko-KR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7</a:t>
              </a:r>
              <a:r>
                <a:rPr lang="ko-KR" altLang="en-US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월 </a:t>
              </a:r>
              <a:r>
                <a:rPr lang="en-US" altLang="ko-KR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일 문자 알림 서비스 시작</a:t>
              </a:r>
              <a:endParaRPr lang="en-US" altLang="ko-KR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대상 </a:t>
              </a:r>
              <a:r>
                <a:rPr lang="en-US" altLang="ko-KR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 </a:t>
              </a:r>
              <a:r>
                <a:rPr lang="ko-KR" altLang="en-US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일시적으로 주정차 하는 차량의 운전자</a:t>
              </a:r>
              <a:endParaRPr lang="en-US" altLang="ko-KR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단속 지역임을 문자로 발송</a:t>
              </a:r>
              <a:r>
                <a:rPr lang="en-US" altLang="ko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후 자진이동 유도</a:t>
              </a:r>
              <a:endParaRPr lang="en-US" altLang="ko-KR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일 </a:t>
              </a:r>
              <a:r>
                <a:rPr lang="en-US" altLang="ko-KR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b="1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회만 서비스 제공</a:t>
              </a:r>
              <a:endParaRPr lang="en-US" altLang="ko-KR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23" name="직선 화살표 연결선 22"/>
          <p:cNvCxnSpPr/>
          <p:nvPr/>
        </p:nvCxnSpPr>
        <p:spPr>
          <a:xfrm flipV="1">
            <a:off x="8925820" y="5113957"/>
            <a:ext cx="903118" cy="303"/>
          </a:xfrm>
          <a:prstGeom prst="straightConnector1">
            <a:avLst/>
          </a:prstGeom>
          <a:ln w="79375">
            <a:solidFill>
              <a:srgbClr val="666699"/>
            </a:soli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622" y="4273965"/>
            <a:ext cx="1385182" cy="11998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439" y="4219677"/>
            <a:ext cx="1308455" cy="13084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19" y="1477925"/>
            <a:ext cx="1138471" cy="11384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24" y="1286081"/>
            <a:ext cx="1330316" cy="13303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4276" y="2676090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불법주차 시도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04269" y="572061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 알림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096990" y="2724686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주차할 곳 없음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414385" y="571153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차량 이동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7845443" y="3168765"/>
            <a:ext cx="0" cy="900000"/>
          </a:xfrm>
          <a:prstGeom prst="straightConnector1">
            <a:avLst/>
          </a:prstGeom>
          <a:ln w="79375">
            <a:solidFill>
              <a:srgbClr val="666699"/>
            </a:soli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 flipV="1">
            <a:off x="8872245" y="2160183"/>
            <a:ext cx="1008032" cy="304"/>
          </a:xfrm>
          <a:prstGeom prst="straightConnector1">
            <a:avLst/>
          </a:prstGeom>
          <a:ln w="79375">
            <a:solidFill>
              <a:srgbClr val="666699"/>
            </a:soli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10955559" y="3168766"/>
            <a:ext cx="0" cy="899999"/>
          </a:xfrm>
          <a:prstGeom prst="straightConnector1">
            <a:avLst/>
          </a:prstGeom>
          <a:ln w="79375">
            <a:solidFill>
              <a:srgbClr val="666699"/>
            </a:soli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2208617" y="6356704"/>
            <a:ext cx="3286477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1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출처 </a:t>
            </a:r>
            <a:r>
              <a:rPr lang="en-US" altLang="ko-KR" sz="1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창원시 주정차 단속 문자알림 서비스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150634" y="0"/>
            <a:ext cx="604136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예고 단속을 통한</a:t>
            </a:r>
            <a:endParaRPr lang="en-US" altLang="ko-KR" sz="4000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행정의 </a:t>
            </a:r>
            <a:r>
              <a:rPr lang="ko-KR" altLang="en-US" sz="4000" dirty="0" smtClean="0">
                <a:solidFill>
                  <a:srgbClr val="FFD96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신뢰성 확보</a:t>
            </a:r>
            <a:endParaRPr lang="en-US" altLang="ko-KR" sz="4000" dirty="0" smtClean="0">
              <a:solidFill>
                <a:srgbClr val="FFD966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rgbClr val="FFD96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주민 불편 해소</a:t>
            </a:r>
            <a:endParaRPr lang="en-US" altLang="ko-KR" sz="6000" b="1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21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4C4C"/>
        </a:solidFill>
        <a:ln>
          <a:noFill/>
        </a:ln>
      </a:spPr>
      <a:bodyPr rtlCol="0" anchor="ctr"/>
      <a:lstStyle>
        <a:defPPr algn="ctr">
          <a:defRPr sz="5000" dirty="0" smtClean="0">
            <a:latin typeface="나눔스퀘어라운드 ExtraBold" panose="020B0600000101010101" pitchFamily="50" charset="-127"/>
            <a:ea typeface="나눔스퀘어라운드 ExtraBold" panose="020B0600000101010101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3631</TotalTime>
  <Words>1191</Words>
  <Application>Microsoft Office PowerPoint</Application>
  <PresentationFormat>와이드스크린</PresentationFormat>
  <Paragraphs>345</Paragraphs>
  <Slides>32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Aharoni</vt:lpstr>
      <vt:lpstr>MD아트체</vt:lpstr>
      <vt:lpstr>나눔스퀘어 Bold</vt:lpstr>
      <vt:lpstr>나눔스퀘어라운드 Bold</vt:lpstr>
      <vt:lpstr>나눔스퀘어라운드 ExtraBold</vt:lpstr>
      <vt:lpstr>나눔스퀘어라운드 Regular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상훈</dc:creator>
  <cp:lastModifiedBy>김규동</cp:lastModifiedBy>
  <cp:revision>129</cp:revision>
  <dcterms:created xsi:type="dcterms:W3CDTF">2019-08-25T09:13:02Z</dcterms:created>
  <dcterms:modified xsi:type="dcterms:W3CDTF">2019-08-28T19:49:51Z</dcterms:modified>
</cp:coreProperties>
</file>